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8"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9" d="100"/>
          <a:sy n="99" d="100"/>
        </p:scale>
        <p:origin x="834"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 Shelest" userId="07f64f8295397532" providerId="LiveId" clId="{8DBE38C5-7FB9-4BE0-8F0B-6692BE43DE39}"/>
    <pc:docChg chg="custSel modSld">
      <pc:chgData name="Kate Shelest" userId="07f64f8295397532" providerId="LiveId" clId="{8DBE38C5-7FB9-4BE0-8F0B-6692BE43DE39}" dt="2025-03-05T18:29:45.227" v="40" actId="27636"/>
      <pc:docMkLst>
        <pc:docMk/>
      </pc:docMkLst>
      <pc:sldChg chg="modSp mod">
        <pc:chgData name="Kate Shelest" userId="07f64f8295397532" providerId="LiveId" clId="{8DBE38C5-7FB9-4BE0-8F0B-6692BE43DE39}" dt="2025-03-05T18:29:45.227" v="40" actId="27636"/>
        <pc:sldMkLst>
          <pc:docMk/>
          <pc:sldMk cId="74623154" sldId="256"/>
        </pc:sldMkLst>
        <pc:spChg chg="mod">
          <ac:chgData name="Kate Shelest" userId="07f64f8295397532" providerId="LiveId" clId="{8DBE38C5-7FB9-4BE0-8F0B-6692BE43DE39}" dt="2025-03-05T18:29:45.227" v="40" actId="27636"/>
          <ac:spMkLst>
            <pc:docMk/>
            <pc:sldMk cId="74623154" sldId="256"/>
            <ac:spMk id="3" creationId="{00000000-0000-0000-0000-000000000000}"/>
          </ac:spMkLst>
        </pc:spChg>
      </pc:sldChg>
      <pc:sldChg chg="modSp mod">
        <pc:chgData name="Kate Shelest" userId="07f64f8295397532" providerId="LiveId" clId="{8DBE38C5-7FB9-4BE0-8F0B-6692BE43DE39}" dt="2025-03-05T17:58:31.638" v="1" actId="20577"/>
        <pc:sldMkLst>
          <pc:docMk/>
          <pc:sldMk cId="1087684018" sldId="258"/>
        </pc:sldMkLst>
        <pc:spChg chg="mod">
          <ac:chgData name="Kate Shelest" userId="07f64f8295397532" providerId="LiveId" clId="{8DBE38C5-7FB9-4BE0-8F0B-6692BE43DE39}" dt="2025-03-05T17:58:31.638" v="1" actId="20577"/>
          <ac:spMkLst>
            <pc:docMk/>
            <pc:sldMk cId="1087684018" sldId="258"/>
            <ac:spMk id="3" creationId="{00000000-0000-0000-0000-000000000000}"/>
          </ac:spMkLst>
        </pc:spChg>
      </pc:sldChg>
      <pc:sldChg chg="modSp mod">
        <pc:chgData name="Kate Shelest" userId="07f64f8295397532" providerId="LiveId" clId="{8DBE38C5-7FB9-4BE0-8F0B-6692BE43DE39}" dt="2025-03-05T17:59:15.012" v="28" actId="33524"/>
        <pc:sldMkLst>
          <pc:docMk/>
          <pc:sldMk cId="1855953401" sldId="259"/>
        </pc:sldMkLst>
        <pc:spChg chg="mod">
          <ac:chgData name="Kate Shelest" userId="07f64f8295397532" providerId="LiveId" clId="{8DBE38C5-7FB9-4BE0-8F0B-6692BE43DE39}" dt="2025-03-05T17:59:15.012" v="28" actId="33524"/>
          <ac:spMkLst>
            <pc:docMk/>
            <pc:sldMk cId="1855953401" sldId="259"/>
            <ac:spMk id="3" creationId="{00000000-0000-0000-0000-000000000000}"/>
          </ac:spMkLst>
        </pc:spChg>
      </pc:sldChg>
      <pc:sldChg chg="modSp mod">
        <pc:chgData name="Kate Shelest" userId="07f64f8295397532" providerId="LiveId" clId="{8DBE38C5-7FB9-4BE0-8F0B-6692BE43DE39}" dt="2025-03-05T18:00:19.149" v="33" actId="1076"/>
        <pc:sldMkLst>
          <pc:docMk/>
          <pc:sldMk cId="755930571" sldId="263"/>
        </pc:sldMkLst>
        <pc:spChg chg="mod">
          <ac:chgData name="Kate Shelest" userId="07f64f8295397532" providerId="LiveId" clId="{8DBE38C5-7FB9-4BE0-8F0B-6692BE43DE39}" dt="2025-03-05T18:00:19.149" v="33" actId="1076"/>
          <ac:spMkLst>
            <pc:docMk/>
            <pc:sldMk cId="755930571" sldId="263"/>
            <ac:spMk id="3" creationId="{00000000-0000-0000-0000-000000000000}"/>
          </ac:spMkLst>
        </pc:spChg>
      </pc:sldChg>
      <pc:sldChg chg="modSp mod">
        <pc:chgData name="Kate Shelest" userId="07f64f8295397532" providerId="LiveId" clId="{8DBE38C5-7FB9-4BE0-8F0B-6692BE43DE39}" dt="2025-03-05T18:00:34.248" v="35" actId="20577"/>
        <pc:sldMkLst>
          <pc:docMk/>
          <pc:sldMk cId="1137477973" sldId="264"/>
        </pc:sldMkLst>
        <pc:spChg chg="mod">
          <ac:chgData name="Kate Shelest" userId="07f64f8295397532" providerId="LiveId" clId="{8DBE38C5-7FB9-4BE0-8F0B-6692BE43DE39}" dt="2025-03-05T18:00:34.248" v="35" actId="20577"/>
          <ac:spMkLst>
            <pc:docMk/>
            <pc:sldMk cId="1137477973" sldId="264"/>
            <ac:spMk id="3" creationId="{00000000-0000-0000-0000-000000000000}"/>
          </ac:spMkLst>
        </pc:spChg>
      </pc:sldChg>
      <pc:sldChg chg="modSp mod">
        <pc:chgData name="Kate Shelest" userId="07f64f8295397532" providerId="LiveId" clId="{8DBE38C5-7FB9-4BE0-8F0B-6692BE43DE39}" dt="2025-03-05T18:00:50.382" v="36" actId="20577"/>
        <pc:sldMkLst>
          <pc:docMk/>
          <pc:sldMk cId="4091688043" sldId="265"/>
        </pc:sldMkLst>
        <pc:spChg chg="mod">
          <ac:chgData name="Kate Shelest" userId="07f64f8295397532" providerId="LiveId" clId="{8DBE38C5-7FB9-4BE0-8F0B-6692BE43DE39}" dt="2025-03-05T18:00:50.382" v="36" actId="20577"/>
          <ac:spMkLst>
            <pc:docMk/>
            <pc:sldMk cId="4091688043" sldId="265"/>
            <ac:spMk id="3" creationId="{00000000-0000-0000-0000-000000000000}"/>
          </ac:spMkLst>
        </pc:spChg>
      </pc:sldChg>
      <pc:sldChg chg="modSp mod">
        <pc:chgData name="Kate Shelest" userId="07f64f8295397532" providerId="LiveId" clId="{8DBE38C5-7FB9-4BE0-8F0B-6692BE43DE39}" dt="2025-03-05T18:27:46.206" v="38" actId="27636"/>
        <pc:sldMkLst>
          <pc:docMk/>
          <pc:sldMk cId="602084527" sldId="266"/>
        </pc:sldMkLst>
        <pc:spChg chg="mod">
          <ac:chgData name="Kate Shelest" userId="07f64f8295397532" providerId="LiveId" clId="{8DBE38C5-7FB9-4BE0-8F0B-6692BE43DE39}" dt="2025-03-05T18:27:46.206" v="38" actId="27636"/>
          <ac:spMkLst>
            <pc:docMk/>
            <pc:sldMk cId="602084527" sldId="26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3/5/2025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oi.org/10.24095/hpcdp.38.10.0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CHRONIC DISEASE &amp; the BIOFIELD</a:t>
            </a:r>
          </a:p>
        </p:txBody>
      </p:sp>
      <p:sp>
        <p:nvSpPr>
          <p:cNvPr id="3" name="Subtitle 2"/>
          <p:cNvSpPr>
            <a:spLocks noGrp="1"/>
          </p:cNvSpPr>
          <p:nvPr>
            <p:ph type="subTitle" idx="1"/>
          </p:nvPr>
        </p:nvSpPr>
        <p:spPr/>
        <p:txBody>
          <a:bodyPr>
            <a:normAutofit/>
          </a:bodyPr>
          <a:lstStyle/>
          <a:p>
            <a:r>
              <a:rPr lang="en-CA" b="1" dirty="0"/>
              <a:t>Set #1 Feb 1,2 &amp; 3 2019 	Langara College AIEH™ Program</a:t>
            </a:r>
          </a:p>
          <a:p>
            <a:r>
              <a:rPr lang="en-CA" b="1" dirty="0"/>
              <a:t>Kate Shelest RN BSN CAIEHP</a:t>
            </a:r>
          </a:p>
          <a:p>
            <a:endParaRPr lang="en-CA" dirty="0"/>
          </a:p>
        </p:txBody>
      </p:sp>
    </p:spTree>
    <p:extLst>
      <p:ext uri="{BB962C8B-B14F-4D97-AF65-F5344CB8AC3E}">
        <p14:creationId xmlns:p14="http://schemas.microsoft.com/office/powerpoint/2010/main" val="74623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Documentation</a:t>
            </a:r>
          </a:p>
        </p:txBody>
      </p:sp>
      <p:sp>
        <p:nvSpPr>
          <p:cNvPr id="3" name="Content Placeholder 2"/>
          <p:cNvSpPr>
            <a:spLocks noGrp="1"/>
          </p:cNvSpPr>
          <p:nvPr>
            <p:ph idx="1"/>
          </p:nvPr>
        </p:nvSpPr>
        <p:spPr/>
        <p:txBody>
          <a:bodyPr/>
          <a:lstStyle/>
          <a:p>
            <a:pPr marL="0" indent="0">
              <a:buNone/>
            </a:pPr>
            <a:r>
              <a:rPr lang="en-CA" dirty="0"/>
              <a:t>Continue to use your documentation forms as per previous AIEH teachings.</a:t>
            </a:r>
          </a:p>
          <a:p>
            <a:pPr marL="0" indent="0">
              <a:buNone/>
            </a:pPr>
            <a:endParaRPr lang="en-CA" dirty="0"/>
          </a:p>
          <a:p>
            <a:r>
              <a:rPr lang="en-CA" dirty="0"/>
              <a:t>Note signs &amp; symptoms related to your client’s chronic disease</a:t>
            </a:r>
          </a:p>
          <a:p>
            <a:r>
              <a:rPr lang="en-CA" dirty="0"/>
              <a:t>When were they diagnosed; what type of treatments have they received</a:t>
            </a:r>
          </a:p>
          <a:p>
            <a:r>
              <a:rPr lang="en-CA" dirty="0"/>
              <a:t>How does this disease impact them physically, emotionally, mentally &amp; spiritually.</a:t>
            </a:r>
          </a:p>
          <a:p>
            <a:pPr marL="0" indent="0" algn="ctr">
              <a:buNone/>
            </a:pPr>
            <a:r>
              <a:rPr lang="en-CA" dirty="0"/>
              <a:t>As you work with your client, relate what you find in the biofield system to the chronic disease and its symptoms. </a:t>
            </a:r>
          </a:p>
          <a:p>
            <a:endParaRPr lang="en-CA" dirty="0"/>
          </a:p>
        </p:txBody>
      </p:sp>
      <p:sp>
        <p:nvSpPr>
          <p:cNvPr id="4" name="TextBox 3"/>
          <p:cNvSpPr txBox="1"/>
          <p:nvPr/>
        </p:nvSpPr>
        <p:spPr>
          <a:xfrm>
            <a:off x="5376406" y="6519683"/>
            <a:ext cx="1439187" cy="215444"/>
          </a:xfrm>
          <a:prstGeom prst="rect">
            <a:avLst/>
          </a:prstGeom>
          <a:noFill/>
        </p:spPr>
        <p:txBody>
          <a:bodyPr wrap="square" rtlCol="0">
            <a:spAutoFit/>
          </a:bodyPr>
          <a:lstStyle/>
          <a:p>
            <a:pPr algn="ctr"/>
            <a:r>
              <a:rPr lang="en-CA" sz="800" dirty="0"/>
              <a:t>©Kate Shelest 2018</a:t>
            </a:r>
          </a:p>
        </p:txBody>
      </p:sp>
    </p:spTree>
    <p:extLst>
      <p:ext uri="{BB962C8B-B14F-4D97-AF65-F5344CB8AC3E}">
        <p14:creationId xmlns:p14="http://schemas.microsoft.com/office/powerpoint/2010/main" val="4091688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General Considerations</a:t>
            </a:r>
          </a:p>
        </p:txBody>
      </p:sp>
      <p:sp>
        <p:nvSpPr>
          <p:cNvPr id="3" name="Content Placeholder 2"/>
          <p:cNvSpPr>
            <a:spLocks noGrp="1"/>
          </p:cNvSpPr>
          <p:nvPr>
            <p:ph idx="1"/>
          </p:nvPr>
        </p:nvSpPr>
        <p:spPr>
          <a:xfrm>
            <a:off x="2589212" y="1530417"/>
            <a:ext cx="8915400" cy="4380805"/>
          </a:xfrm>
        </p:spPr>
        <p:txBody>
          <a:bodyPr>
            <a:normAutofit fontScale="77500" lnSpcReduction="20000"/>
          </a:bodyPr>
          <a:lstStyle/>
          <a:p>
            <a:pPr marL="0" indent="0">
              <a:buNone/>
            </a:pPr>
            <a:r>
              <a:rPr lang="en-CA" dirty="0"/>
              <a:t>Regardless of which perspective we take in context to Chronic Disease (Biomedical/Mechanistic, Holistic, Biofield or Holographic) there will be specific experiences or symptoms present in our clients physically, emotionally, mentally and spiritually. It is imperative that as an AIEH student and practitioner that you:</a:t>
            </a:r>
            <a:endParaRPr lang="en-CA" sz="1600" dirty="0"/>
          </a:p>
          <a:p>
            <a:pPr lvl="0"/>
            <a:r>
              <a:rPr lang="en-CA" dirty="0"/>
              <a:t>be aware of the signs and symptoms of the chronic disease you are working with</a:t>
            </a:r>
            <a:endParaRPr lang="en-CA" sz="1600" dirty="0"/>
          </a:p>
          <a:p>
            <a:pPr lvl="0"/>
            <a:r>
              <a:rPr lang="en-CA" dirty="0"/>
              <a:t>be aware that the client is </a:t>
            </a:r>
            <a:r>
              <a:rPr lang="en-CA" b="1" i="1" dirty="0"/>
              <a:t>ultimately responsible</a:t>
            </a:r>
            <a:r>
              <a:rPr lang="en-CA" dirty="0"/>
              <a:t> for the management of their symptoms</a:t>
            </a:r>
            <a:endParaRPr lang="en-CA" sz="1600" dirty="0"/>
          </a:p>
          <a:p>
            <a:pPr lvl="0"/>
            <a:r>
              <a:rPr lang="en-CA" dirty="0"/>
              <a:t>AIEH students and practitioners do not diagnose or ever hint at a diagnosis; you must stay within your scope of practice as an AIEH student and practitioner</a:t>
            </a:r>
            <a:endParaRPr lang="en-CA" sz="1600" dirty="0"/>
          </a:p>
          <a:p>
            <a:pPr lvl="0"/>
            <a:r>
              <a:rPr lang="en-CA" dirty="0"/>
              <a:t>AIEH students and practitioners work as team members; you should suggest that your client consult their primary health care providers (e.g. General Practitioner/Physician, Nurse Practitioner, Naturopathic Doctor) for follow up and/or to obtain referrals to specialists</a:t>
            </a:r>
            <a:endParaRPr lang="en-CA" sz="1600" dirty="0"/>
          </a:p>
          <a:p>
            <a:pPr lvl="1"/>
            <a:r>
              <a:rPr lang="en-CA" dirty="0"/>
              <a:t>it will up to the client how they wish to proceed with this suggestion</a:t>
            </a:r>
            <a:endParaRPr lang="en-CA" sz="1400" dirty="0"/>
          </a:p>
          <a:p>
            <a:pPr lvl="1"/>
            <a:r>
              <a:rPr lang="en-CA" dirty="0"/>
              <a:t>if you have concerns about this, please discuss with your mentor or clinical supervisor.</a:t>
            </a:r>
            <a:endParaRPr lang="en-CA" sz="1400" dirty="0"/>
          </a:p>
          <a:p>
            <a:pPr lvl="0"/>
            <a:r>
              <a:rPr lang="en-CA" dirty="0"/>
              <a:t>Documentation is important</a:t>
            </a:r>
            <a:endParaRPr lang="en-CA" sz="1600" dirty="0"/>
          </a:p>
          <a:p>
            <a:pPr lvl="1"/>
            <a:r>
              <a:rPr lang="en-CA" dirty="0"/>
              <a:t>document that you have informed the client they are solely responsible for the management of their symptoms including their regular primary care provider follow up.</a:t>
            </a:r>
            <a:endParaRPr lang="en-CA" sz="1400" dirty="0"/>
          </a:p>
          <a:p>
            <a:pPr lvl="1"/>
            <a:r>
              <a:rPr lang="en-CA" dirty="0"/>
              <a:t>document when you have suggested your client follow up with their regular primary health care provider for supports outside of your scope of practice.</a:t>
            </a:r>
            <a:endParaRPr lang="en-CA" sz="1400" dirty="0"/>
          </a:p>
          <a:p>
            <a:endParaRPr lang="en-CA" dirty="0"/>
          </a:p>
        </p:txBody>
      </p:sp>
      <p:sp>
        <p:nvSpPr>
          <p:cNvPr id="4" name="TextBox 3"/>
          <p:cNvSpPr txBox="1"/>
          <p:nvPr/>
        </p:nvSpPr>
        <p:spPr>
          <a:xfrm>
            <a:off x="5376406" y="6519683"/>
            <a:ext cx="1439187" cy="215444"/>
          </a:xfrm>
          <a:prstGeom prst="rect">
            <a:avLst/>
          </a:prstGeom>
          <a:noFill/>
        </p:spPr>
        <p:txBody>
          <a:bodyPr wrap="square" rtlCol="0">
            <a:spAutoFit/>
          </a:bodyPr>
          <a:lstStyle/>
          <a:p>
            <a:pPr algn="ctr"/>
            <a:r>
              <a:rPr lang="en-CA" sz="800" dirty="0"/>
              <a:t>©Kate Shelest 2018</a:t>
            </a:r>
          </a:p>
        </p:txBody>
      </p:sp>
    </p:spTree>
    <p:extLst>
      <p:ext uri="{BB962C8B-B14F-4D97-AF65-F5344CB8AC3E}">
        <p14:creationId xmlns:p14="http://schemas.microsoft.com/office/powerpoint/2010/main" val="602084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References</a:t>
            </a:r>
          </a:p>
        </p:txBody>
      </p:sp>
      <p:sp>
        <p:nvSpPr>
          <p:cNvPr id="3" name="Content Placeholder 2"/>
          <p:cNvSpPr>
            <a:spLocks noGrp="1"/>
          </p:cNvSpPr>
          <p:nvPr>
            <p:ph idx="1"/>
          </p:nvPr>
        </p:nvSpPr>
        <p:spPr/>
        <p:txBody>
          <a:bodyPr>
            <a:normAutofit fontScale="92500" lnSpcReduction="20000"/>
          </a:bodyPr>
          <a:lstStyle/>
          <a:p>
            <a:r>
              <a:rPr lang="en-CA" dirty="0"/>
              <a:t>Brennan, B.A. (1987). </a:t>
            </a:r>
            <a:r>
              <a:rPr lang="en-CA" i="1" dirty="0"/>
              <a:t>Hands of light. A guide to healing through the human energy field. </a:t>
            </a:r>
            <a:r>
              <a:rPr lang="en-CA" dirty="0"/>
              <a:t>New York: Bantam Books.</a:t>
            </a:r>
          </a:p>
          <a:p>
            <a:r>
              <a:rPr lang="en-CA" dirty="0"/>
              <a:t>Brennan, B.A. (1993) </a:t>
            </a:r>
            <a:r>
              <a:rPr lang="en-CA" i="1" dirty="0"/>
              <a:t>Light emerging. The journey of personal healing.</a:t>
            </a:r>
            <a:r>
              <a:rPr lang="en-CA" dirty="0"/>
              <a:t> New York: Bantam Books.</a:t>
            </a:r>
          </a:p>
          <a:p>
            <a:r>
              <a:rPr lang="en-CA" dirty="0"/>
              <a:t>Judith, A. (2004). </a:t>
            </a:r>
            <a:r>
              <a:rPr lang="en-CA" i="1" dirty="0"/>
              <a:t>Eastern body, western mind.</a:t>
            </a:r>
            <a:r>
              <a:rPr lang="en-CA" dirty="0"/>
              <a:t> New York: Celestial Arts.</a:t>
            </a:r>
          </a:p>
          <a:p>
            <a:r>
              <a:rPr lang="en-CA" dirty="0"/>
              <a:t>Martin C. M. (2007). Chronic disease and illness care: adding principles of family medicine to address ongoing health system redesign. </a:t>
            </a:r>
            <a:r>
              <a:rPr lang="en-CA" i="1" dirty="0"/>
              <a:t>Canadian family physician </a:t>
            </a:r>
            <a:r>
              <a:rPr lang="en-CA" i="1" dirty="0" err="1"/>
              <a:t>Medecin</a:t>
            </a:r>
            <a:r>
              <a:rPr lang="en-CA" i="1" dirty="0"/>
              <a:t> de </a:t>
            </a:r>
            <a:r>
              <a:rPr lang="en-CA" i="1" dirty="0" err="1"/>
              <a:t>famille</a:t>
            </a:r>
            <a:r>
              <a:rPr lang="en-CA" i="1" dirty="0"/>
              <a:t> </a:t>
            </a:r>
            <a:r>
              <a:rPr lang="en-CA" i="1" dirty="0" err="1"/>
              <a:t>canadien</a:t>
            </a:r>
            <a:r>
              <a:rPr lang="en-CA" dirty="0"/>
              <a:t>, </a:t>
            </a:r>
            <a:r>
              <a:rPr lang="en-CA" i="1" dirty="0"/>
              <a:t>53</a:t>
            </a:r>
            <a:r>
              <a:rPr lang="en-CA" dirty="0"/>
              <a:t>(12), 2086-91.</a:t>
            </a:r>
          </a:p>
          <a:p>
            <a:r>
              <a:rPr lang="en-CA" dirty="0"/>
              <a:t>Public Health Agency of Canada (2018). How healthy are Canadians? A brief update. Health Promotion and Chronic Disease Prevention in Canada, 38(10). Retrieved from </a:t>
            </a:r>
            <a:r>
              <a:rPr lang="en-CA" u="sng" dirty="0">
                <a:hlinkClick r:id="rId2"/>
              </a:rPr>
              <a:t>https://doi.org/10.24095/hpcdp.38.10.05</a:t>
            </a:r>
            <a:endParaRPr lang="en-CA" dirty="0"/>
          </a:p>
          <a:p>
            <a:r>
              <a:rPr lang="en-CA" dirty="0"/>
              <a:t>Rubik, B., </a:t>
            </a:r>
            <a:r>
              <a:rPr lang="en-CA" dirty="0" err="1"/>
              <a:t>Muehsam</a:t>
            </a:r>
            <a:r>
              <a:rPr lang="en-CA" dirty="0"/>
              <a:t>, D., </a:t>
            </a:r>
            <a:r>
              <a:rPr lang="en-CA" dirty="0" err="1"/>
              <a:t>Hammerschlag</a:t>
            </a:r>
            <a:r>
              <a:rPr lang="en-CA" dirty="0"/>
              <a:t>, R., &amp; Jain, S. (2015). Biofield Science and Healing: History, Terminology, and Concepts. </a:t>
            </a:r>
            <a:r>
              <a:rPr lang="en-CA" i="1" dirty="0"/>
              <a:t>Global advances in health and medicine</a:t>
            </a:r>
            <a:r>
              <a:rPr lang="en-CA" dirty="0"/>
              <a:t>, </a:t>
            </a:r>
            <a:r>
              <a:rPr lang="en-CA" i="1" dirty="0"/>
              <a:t>4</a:t>
            </a:r>
            <a:r>
              <a:rPr lang="en-CA" dirty="0"/>
              <a:t>(</a:t>
            </a:r>
            <a:r>
              <a:rPr lang="en-CA" dirty="0" err="1"/>
              <a:t>Suppl</a:t>
            </a:r>
            <a:r>
              <a:rPr lang="en-CA" dirty="0"/>
              <a:t>), 8-14.</a:t>
            </a:r>
          </a:p>
          <a:p>
            <a:endParaRPr lang="en-CA" dirty="0"/>
          </a:p>
        </p:txBody>
      </p:sp>
      <p:sp>
        <p:nvSpPr>
          <p:cNvPr id="4" name="TextBox 3"/>
          <p:cNvSpPr txBox="1"/>
          <p:nvPr/>
        </p:nvSpPr>
        <p:spPr>
          <a:xfrm>
            <a:off x="5376406" y="6519683"/>
            <a:ext cx="1439187" cy="215444"/>
          </a:xfrm>
          <a:prstGeom prst="rect">
            <a:avLst/>
          </a:prstGeom>
          <a:noFill/>
        </p:spPr>
        <p:txBody>
          <a:bodyPr wrap="square" rtlCol="0">
            <a:spAutoFit/>
          </a:bodyPr>
          <a:lstStyle/>
          <a:p>
            <a:pPr algn="ctr"/>
            <a:r>
              <a:rPr lang="en-CA" sz="800" dirty="0"/>
              <a:t>©Kate Shelest 2018</a:t>
            </a:r>
          </a:p>
        </p:txBody>
      </p:sp>
    </p:spTree>
    <p:extLst>
      <p:ext uri="{BB962C8B-B14F-4D97-AF65-F5344CB8AC3E}">
        <p14:creationId xmlns:p14="http://schemas.microsoft.com/office/powerpoint/2010/main" val="353778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Learning Outcomes</a:t>
            </a:r>
          </a:p>
        </p:txBody>
      </p:sp>
      <p:sp>
        <p:nvSpPr>
          <p:cNvPr id="3" name="Content Placeholder 2"/>
          <p:cNvSpPr>
            <a:spLocks noGrp="1"/>
          </p:cNvSpPr>
          <p:nvPr>
            <p:ph idx="1"/>
          </p:nvPr>
        </p:nvSpPr>
        <p:spPr/>
        <p:txBody>
          <a:bodyPr/>
          <a:lstStyle/>
          <a:p>
            <a:pPr marL="0" indent="0">
              <a:buNone/>
            </a:pPr>
            <a:r>
              <a:rPr lang="en-CA" dirty="0"/>
              <a:t>Students will:</a:t>
            </a:r>
          </a:p>
          <a:p>
            <a:r>
              <a:rPr lang="en-CA" dirty="0"/>
              <a:t>gain a basic understanding of the definition of Chronic Disease </a:t>
            </a:r>
          </a:p>
          <a:p>
            <a:r>
              <a:rPr lang="en-CA" dirty="0"/>
              <a:t>gain a basic understanding of biomedical, holistic and biofield perspectives in context to Chronic Disease</a:t>
            </a:r>
          </a:p>
          <a:p>
            <a:r>
              <a:rPr lang="en-CA" dirty="0"/>
              <a:t>become familiar with the Chakras/Human Body/Consciousness Relationship in context to Chronic Disease</a:t>
            </a:r>
          </a:p>
          <a:p>
            <a:r>
              <a:rPr lang="en-CA" dirty="0"/>
              <a:t>become aware of practice considerations when working with clients with Chronic Disease.  </a:t>
            </a:r>
          </a:p>
          <a:p>
            <a:endParaRPr lang="en-CA" dirty="0"/>
          </a:p>
        </p:txBody>
      </p:sp>
      <p:sp>
        <p:nvSpPr>
          <p:cNvPr id="4" name="TextBox 3"/>
          <p:cNvSpPr txBox="1"/>
          <p:nvPr/>
        </p:nvSpPr>
        <p:spPr>
          <a:xfrm>
            <a:off x="5376406" y="6519683"/>
            <a:ext cx="1439187" cy="215444"/>
          </a:xfrm>
          <a:prstGeom prst="rect">
            <a:avLst/>
          </a:prstGeom>
          <a:noFill/>
        </p:spPr>
        <p:txBody>
          <a:bodyPr wrap="square" rtlCol="0">
            <a:spAutoFit/>
          </a:bodyPr>
          <a:lstStyle/>
          <a:p>
            <a:pPr algn="ctr"/>
            <a:r>
              <a:rPr lang="en-CA" sz="800" dirty="0"/>
              <a:t>©Kate Shelest 2018</a:t>
            </a:r>
          </a:p>
        </p:txBody>
      </p:sp>
    </p:spTree>
    <p:extLst>
      <p:ext uri="{BB962C8B-B14F-4D97-AF65-F5344CB8AC3E}">
        <p14:creationId xmlns:p14="http://schemas.microsoft.com/office/powerpoint/2010/main" val="318143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Biomedical Mechanistic Perspective</a:t>
            </a:r>
          </a:p>
        </p:txBody>
      </p:sp>
      <p:sp>
        <p:nvSpPr>
          <p:cNvPr id="3" name="Content Placeholder 2"/>
          <p:cNvSpPr>
            <a:spLocks noGrp="1"/>
          </p:cNvSpPr>
          <p:nvPr>
            <p:ph idx="1"/>
          </p:nvPr>
        </p:nvSpPr>
        <p:spPr/>
        <p:txBody>
          <a:bodyPr>
            <a:normAutofit fontScale="92500" lnSpcReduction="20000"/>
          </a:bodyPr>
          <a:lstStyle/>
          <a:p>
            <a:pPr marL="0" indent="0">
              <a:buNone/>
            </a:pPr>
            <a:r>
              <a:rPr lang="en-CA" dirty="0"/>
              <a:t>According to Martin (2007) chronic disease has various definitions but in general that which has:</a:t>
            </a:r>
          </a:p>
          <a:p>
            <a:pPr lvl="0"/>
            <a:r>
              <a:rPr lang="en-CA" dirty="0"/>
              <a:t>long in duration often with a long latency period (between exposure to a cause and manifestation of symptoms) and protracted clinical course</a:t>
            </a:r>
          </a:p>
          <a:p>
            <a:pPr lvl="0"/>
            <a:r>
              <a:rPr lang="en-CA" dirty="0"/>
              <a:t>no definite cure</a:t>
            </a:r>
          </a:p>
          <a:p>
            <a:pPr lvl="0"/>
            <a:r>
              <a:rPr lang="en-CA" dirty="0"/>
              <a:t>gradual changes over time</a:t>
            </a:r>
          </a:p>
          <a:p>
            <a:pPr marL="0" indent="0">
              <a:buNone/>
            </a:pPr>
            <a:r>
              <a:rPr lang="en-CA" dirty="0"/>
              <a:t>Definition of chronic disease also refers to:</a:t>
            </a:r>
          </a:p>
          <a:p>
            <a:pPr lvl="0"/>
            <a:r>
              <a:rPr lang="en-CA" dirty="0"/>
              <a:t>a diagnosis categorized in the biomedical system according to etiology (origin), pathophysiology (manifestation), signs &amp; symptoms and treatment of long duration or lack of cure.</a:t>
            </a:r>
          </a:p>
          <a:p>
            <a:pPr marL="0" indent="0">
              <a:buNone/>
            </a:pPr>
            <a:r>
              <a:rPr lang="en-CA" dirty="0"/>
              <a:t>Chronic disease results in changes in cells and tissues which include damage and possible cell death. Interventions are individual as well as social (eg investigation of primary and secondary causes including environmental&lt;toxic pollutants&gt; and behavioural &lt;</a:t>
            </a:r>
            <a:r>
              <a:rPr lang="en-CA" dirty="0" err="1"/>
              <a:t>etoh</a:t>
            </a:r>
            <a:r>
              <a:rPr lang="en-CA" dirty="0"/>
              <a:t> &amp; elicit drugs&gt;)</a:t>
            </a:r>
          </a:p>
          <a:p>
            <a:pPr marL="0" indent="0">
              <a:buNone/>
            </a:pPr>
            <a:endParaRPr lang="en-CA" dirty="0"/>
          </a:p>
        </p:txBody>
      </p:sp>
      <p:sp>
        <p:nvSpPr>
          <p:cNvPr id="4" name="TextBox 3"/>
          <p:cNvSpPr txBox="1"/>
          <p:nvPr/>
        </p:nvSpPr>
        <p:spPr>
          <a:xfrm>
            <a:off x="5376406" y="6519683"/>
            <a:ext cx="1439187" cy="215444"/>
          </a:xfrm>
          <a:prstGeom prst="rect">
            <a:avLst/>
          </a:prstGeom>
          <a:noFill/>
        </p:spPr>
        <p:txBody>
          <a:bodyPr wrap="square" rtlCol="0">
            <a:spAutoFit/>
          </a:bodyPr>
          <a:lstStyle/>
          <a:p>
            <a:pPr algn="ctr"/>
            <a:r>
              <a:rPr lang="en-CA" sz="800" dirty="0"/>
              <a:t>©Kate Shelest 2018</a:t>
            </a:r>
          </a:p>
        </p:txBody>
      </p:sp>
    </p:spTree>
    <p:extLst>
      <p:ext uri="{BB962C8B-B14F-4D97-AF65-F5344CB8AC3E}">
        <p14:creationId xmlns:p14="http://schemas.microsoft.com/office/powerpoint/2010/main" val="1087684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Holistic &amp; Integral Perspectives</a:t>
            </a:r>
          </a:p>
        </p:txBody>
      </p:sp>
      <p:sp>
        <p:nvSpPr>
          <p:cNvPr id="3" name="Content Placeholder 2"/>
          <p:cNvSpPr>
            <a:spLocks noGrp="1"/>
          </p:cNvSpPr>
          <p:nvPr>
            <p:ph idx="1"/>
          </p:nvPr>
        </p:nvSpPr>
        <p:spPr/>
        <p:txBody>
          <a:bodyPr/>
          <a:lstStyle/>
          <a:p>
            <a:r>
              <a:rPr lang="en-CA" dirty="0"/>
              <a:t>chronic disease is viewed in context to physical, emotional, mental and spiritual elements</a:t>
            </a:r>
          </a:p>
          <a:p>
            <a:r>
              <a:rPr lang="en-CA" dirty="0"/>
              <a:t>diagnosis and treatment </a:t>
            </a:r>
            <a:r>
              <a:rPr lang="en-CA" i="1" dirty="0"/>
              <a:t>may still</a:t>
            </a:r>
            <a:r>
              <a:rPr lang="en-CA" dirty="0"/>
              <a:t> include mechanistic model approaches </a:t>
            </a:r>
          </a:p>
          <a:p>
            <a:r>
              <a:rPr lang="en-CA" dirty="0"/>
              <a:t>openly utilizes CIM therapies (Complimentary Integrative Medicines) </a:t>
            </a:r>
          </a:p>
          <a:p>
            <a:r>
              <a:rPr lang="en-CA" dirty="0"/>
              <a:t>Holistic and Integral perspectives acknowledge energy, energy fields and biofield in context to health and chronic disease</a:t>
            </a:r>
          </a:p>
          <a:p>
            <a:endParaRPr lang="en-CA" dirty="0"/>
          </a:p>
          <a:p>
            <a:pPr marL="0" indent="0" algn="ctr">
              <a:buNone/>
            </a:pPr>
            <a:r>
              <a:rPr lang="en-CA" dirty="0"/>
              <a:t>Chronic Disease impacts an individual’s activities of daily living in a complex and multi-dimensional way requiring on-going support and treatment over an extended period.</a:t>
            </a:r>
          </a:p>
        </p:txBody>
      </p:sp>
      <p:sp>
        <p:nvSpPr>
          <p:cNvPr id="4" name="TextBox 3"/>
          <p:cNvSpPr txBox="1"/>
          <p:nvPr/>
        </p:nvSpPr>
        <p:spPr>
          <a:xfrm>
            <a:off x="5376406" y="6519683"/>
            <a:ext cx="1439187" cy="215444"/>
          </a:xfrm>
          <a:prstGeom prst="rect">
            <a:avLst/>
          </a:prstGeom>
          <a:noFill/>
        </p:spPr>
        <p:txBody>
          <a:bodyPr wrap="square" rtlCol="0">
            <a:spAutoFit/>
          </a:bodyPr>
          <a:lstStyle/>
          <a:p>
            <a:pPr algn="ctr"/>
            <a:r>
              <a:rPr lang="en-CA" sz="800" dirty="0"/>
              <a:t>©Kate Shelest 2018</a:t>
            </a:r>
          </a:p>
        </p:txBody>
      </p:sp>
    </p:spTree>
    <p:extLst>
      <p:ext uri="{BB962C8B-B14F-4D97-AF65-F5344CB8AC3E}">
        <p14:creationId xmlns:p14="http://schemas.microsoft.com/office/powerpoint/2010/main" val="1855953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Energetic and Biofield Perspectives</a:t>
            </a:r>
          </a:p>
        </p:txBody>
      </p:sp>
      <p:sp>
        <p:nvSpPr>
          <p:cNvPr id="3" name="Content Placeholder 2"/>
          <p:cNvSpPr>
            <a:spLocks noGrp="1"/>
          </p:cNvSpPr>
          <p:nvPr>
            <p:ph idx="1"/>
          </p:nvPr>
        </p:nvSpPr>
        <p:spPr/>
        <p:txBody>
          <a:bodyPr>
            <a:normAutofit/>
          </a:bodyPr>
          <a:lstStyle/>
          <a:p>
            <a:pPr marL="0" indent="0" algn="ctr">
              <a:buNone/>
            </a:pPr>
            <a:endParaRPr lang="en-CA" dirty="0"/>
          </a:p>
          <a:p>
            <a:pPr marL="0" indent="0">
              <a:buNone/>
            </a:pPr>
            <a:r>
              <a:rPr lang="en-CA" dirty="0"/>
              <a:t>“Most traditional healing practices maintain that disease starts with an energetic imbalance such as a blockage or other irregularity in the energy flow through the body “ </a:t>
            </a:r>
          </a:p>
          <a:p>
            <a:pPr marL="0" indent="0">
              <a:buNone/>
            </a:pPr>
            <a:r>
              <a:rPr lang="en-CA" dirty="0"/>
              <a:t>								Rubik (2015, p.9)</a:t>
            </a:r>
          </a:p>
          <a:p>
            <a:pPr marL="0" indent="0">
              <a:buNone/>
            </a:pPr>
            <a:endParaRPr lang="en-CA" dirty="0"/>
          </a:p>
          <a:p>
            <a:pPr marL="0" indent="0">
              <a:buNone/>
            </a:pPr>
            <a:r>
              <a:rPr lang="en-CA" dirty="0"/>
              <a:t>“I conclude . . . that light emissions from the human body are closely related to health” 																			                                                  Brennan (1997, p.32)</a:t>
            </a:r>
          </a:p>
          <a:p>
            <a:pPr marL="0" indent="0">
              <a:buNone/>
            </a:pPr>
            <a:r>
              <a:rPr lang="en-CA" b="1" dirty="0"/>
              <a:t> </a:t>
            </a:r>
            <a:endParaRPr lang="en-CA" dirty="0"/>
          </a:p>
          <a:p>
            <a:pPr marL="0" indent="0">
              <a:buNone/>
            </a:pPr>
            <a:endParaRPr lang="en-CA" dirty="0"/>
          </a:p>
        </p:txBody>
      </p:sp>
      <p:sp>
        <p:nvSpPr>
          <p:cNvPr id="5" name="TextBox 4"/>
          <p:cNvSpPr txBox="1"/>
          <p:nvPr/>
        </p:nvSpPr>
        <p:spPr>
          <a:xfrm>
            <a:off x="5376406" y="6519683"/>
            <a:ext cx="1439187" cy="215444"/>
          </a:xfrm>
          <a:prstGeom prst="rect">
            <a:avLst/>
          </a:prstGeom>
          <a:noFill/>
        </p:spPr>
        <p:txBody>
          <a:bodyPr wrap="square" rtlCol="0">
            <a:spAutoFit/>
          </a:bodyPr>
          <a:lstStyle/>
          <a:p>
            <a:pPr algn="ctr"/>
            <a:r>
              <a:rPr lang="en-CA" sz="800" dirty="0"/>
              <a:t>©Kate Shelest 2018</a:t>
            </a:r>
          </a:p>
        </p:txBody>
      </p:sp>
    </p:spTree>
    <p:extLst>
      <p:ext uri="{BB962C8B-B14F-4D97-AF65-F5344CB8AC3E}">
        <p14:creationId xmlns:p14="http://schemas.microsoft.com/office/powerpoint/2010/main" val="254747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CONSCOUSNESS &amp; DISEASE</a:t>
            </a:r>
          </a:p>
        </p:txBody>
      </p:sp>
      <p:sp>
        <p:nvSpPr>
          <p:cNvPr id="3" name="Content Placeholder 2"/>
          <p:cNvSpPr>
            <a:spLocks noGrp="1"/>
          </p:cNvSpPr>
          <p:nvPr>
            <p:ph idx="1"/>
          </p:nvPr>
        </p:nvSpPr>
        <p:spPr/>
        <p:txBody>
          <a:bodyPr>
            <a:normAutofit fontScale="92500" lnSpcReduction="20000"/>
          </a:bodyPr>
          <a:lstStyle/>
          <a:p>
            <a:r>
              <a:rPr lang="en-CA" dirty="0"/>
              <a:t>Brennan refers to the “Holographic Model” to explain the process of developing disease. </a:t>
            </a:r>
          </a:p>
          <a:p>
            <a:r>
              <a:rPr lang="en-CA" dirty="0"/>
              <a:t>the Holographic Model implies that “any physical problem is only a physical manifestation of the true dis-ease that is to be found within consciousness” (1997, p.38). Consciousness creates reality.</a:t>
            </a:r>
          </a:p>
          <a:p>
            <a:r>
              <a:rPr lang="en-CA" dirty="0"/>
              <a:t>“Disease is the result of a distortion in our consciousness (our intent) that blocks the expression of our essence from coming through all levels into the physical. . . . it is an expression of how we have tried to separate ourselves from our deeper being, our essence” (1997, p. 41).</a:t>
            </a:r>
          </a:p>
          <a:p>
            <a:r>
              <a:rPr lang="en-CA" dirty="0"/>
              <a:t>This perspective holds numerous challenges one of which is to embrace the reality of energy and consciousness (and consciousness energy!) . It also involves a shift in values and beliefs not only individually but culturally. </a:t>
            </a:r>
          </a:p>
          <a:p>
            <a:r>
              <a:rPr lang="en-CA" dirty="0"/>
              <a:t>The Holographic Model also reflects the relationship of disease with energetic disturbances in the biofield.</a:t>
            </a:r>
          </a:p>
        </p:txBody>
      </p:sp>
      <p:sp>
        <p:nvSpPr>
          <p:cNvPr id="4" name="TextBox 3"/>
          <p:cNvSpPr txBox="1"/>
          <p:nvPr/>
        </p:nvSpPr>
        <p:spPr>
          <a:xfrm>
            <a:off x="5376406" y="6519683"/>
            <a:ext cx="1439187" cy="215444"/>
          </a:xfrm>
          <a:prstGeom prst="rect">
            <a:avLst/>
          </a:prstGeom>
          <a:noFill/>
        </p:spPr>
        <p:txBody>
          <a:bodyPr wrap="square" rtlCol="0">
            <a:spAutoFit/>
          </a:bodyPr>
          <a:lstStyle/>
          <a:p>
            <a:pPr algn="ctr"/>
            <a:r>
              <a:rPr lang="en-CA" sz="800" dirty="0"/>
              <a:t>©Kate Shelest 2018</a:t>
            </a:r>
          </a:p>
        </p:txBody>
      </p:sp>
    </p:spTree>
    <p:extLst>
      <p:ext uri="{BB962C8B-B14F-4D97-AF65-F5344CB8AC3E}">
        <p14:creationId xmlns:p14="http://schemas.microsoft.com/office/powerpoint/2010/main" val="3441200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Biofield Manifestations</a:t>
            </a:r>
          </a:p>
        </p:txBody>
      </p:sp>
      <p:sp>
        <p:nvSpPr>
          <p:cNvPr id="3" name="Content Placeholder 2"/>
          <p:cNvSpPr>
            <a:spLocks noGrp="1"/>
          </p:cNvSpPr>
          <p:nvPr>
            <p:ph idx="1"/>
          </p:nvPr>
        </p:nvSpPr>
        <p:spPr/>
        <p:txBody>
          <a:bodyPr>
            <a:normAutofit/>
          </a:bodyPr>
          <a:lstStyle/>
          <a:p>
            <a:pPr marL="0" indent="0" algn="ctr">
              <a:buNone/>
            </a:pPr>
            <a:r>
              <a:rPr lang="en-CA" dirty="0"/>
              <a:t>Regardless of the perspective, how do the energetic disturbances of chronic disease manifest in the biofield?</a:t>
            </a:r>
          </a:p>
          <a:p>
            <a:pPr marL="0" indent="0" algn="ctr">
              <a:buNone/>
            </a:pPr>
            <a:endParaRPr lang="en-CA" dirty="0"/>
          </a:p>
          <a:p>
            <a:pPr marL="0" indent="0">
              <a:buNone/>
            </a:pPr>
            <a:r>
              <a:rPr lang="en-CA" dirty="0"/>
              <a:t>“… the energy field is intimately associated with a person’s health and well-being. If a person is unhealthy, it will show in his energy field as an unbalanced flow of energy and/or stagnated energy that has ceased to flow and appears as darkened colors. In contrast, a healthy person shows bright colors that flow easily in a balanced field” 	Brennan (1987, p. 7)</a:t>
            </a:r>
          </a:p>
        </p:txBody>
      </p:sp>
      <p:sp>
        <p:nvSpPr>
          <p:cNvPr id="4" name="TextBox 3"/>
          <p:cNvSpPr txBox="1"/>
          <p:nvPr/>
        </p:nvSpPr>
        <p:spPr>
          <a:xfrm>
            <a:off x="5376406" y="6519683"/>
            <a:ext cx="1439187" cy="215444"/>
          </a:xfrm>
          <a:prstGeom prst="rect">
            <a:avLst/>
          </a:prstGeom>
          <a:noFill/>
        </p:spPr>
        <p:txBody>
          <a:bodyPr wrap="square" rtlCol="0">
            <a:spAutoFit/>
          </a:bodyPr>
          <a:lstStyle/>
          <a:p>
            <a:pPr algn="ctr"/>
            <a:r>
              <a:rPr lang="en-CA" sz="800" dirty="0"/>
              <a:t>©Kate Shelest 2018</a:t>
            </a:r>
          </a:p>
        </p:txBody>
      </p:sp>
    </p:spTree>
    <p:extLst>
      <p:ext uri="{BB962C8B-B14F-4D97-AF65-F5344CB8AC3E}">
        <p14:creationId xmlns:p14="http://schemas.microsoft.com/office/powerpoint/2010/main" val="894132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Biofield Manifestations cont.</a:t>
            </a:r>
          </a:p>
        </p:txBody>
      </p:sp>
      <p:sp>
        <p:nvSpPr>
          <p:cNvPr id="3" name="Content Placeholder 2"/>
          <p:cNvSpPr>
            <a:spLocks noGrp="1"/>
          </p:cNvSpPr>
          <p:nvPr>
            <p:ph idx="1"/>
          </p:nvPr>
        </p:nvSpPr>
        <p:spPr>
          <a:xfrm>
            <a:off x="2585499" y="2788118"/>
            <a:ext cx="8915400" cy="1562501"/>
          </a:xfrm>
        </p:spPr>
        <p:txBody>
          <a:bodyPr/>
          <a:lstStyle/>
          <a:p>
            <a:pPr marL="0" indent="0">
              <a:buNone/>
            </a:pPr>
            <a:r>
              <a:rPr lang="en-CA" dirty="0"/>
              <a:t>Disease (among other events that stress our nervous system) may result in an “energetic fragmentation” (Judith, 2004, p.77); this may be due to the energetic Self leaving the physical body that is struggling with symptoms of disease and has yet to fully return to oneness. In context to this, Judith refers to issues of containment, safety, grounding and other first Chakra issues.</a:t>
            </a:r>
          </a:p>
        </p:txBody>
      </p:sp>
      <p:sp>
        <p:nvSpPr>
          <p:cNvPr id="4" name="TextBox 3"/>
          <p:cNvSpPr txBox="1"/>
          <p:nvPr/>
        </p:nvSpPr>
        <p:spPr>
          <a:xfrm>
            <a:off x="5376406" y="6519683"/>
            <a:ext cx="1439187" cy="215444"/>
          </a:xfrm>
          <a:prstGeom prst="rect">
            <a:avLst/>
          </a:prstGeom>
          <a:noFill/>
        </p:spPr>
        <p:txBody>
          <a:bodyPr wrap="square" rtlCol="0">
            <a:spAutoFit/>
          </a:bodyPr>
          <a:lstStyle/>
          <a:p>
            <a:pPr algn="ctr"/>
            <a:r>
              <a:rPr lang="en-CA" sz="800" dirty="0"/>
              <a:t>©Kate Shelest 2018</a:t>
            </a:r>
          </a:p>
        </p:txBody>
      </p:sp>
    </p:spTree>
    <p:extLst>
      <p:ext uri="{BB962C8B-B14F-4D97-AF65-F5344CB8AC3E}">
        <p14:creationId xmlns:p14="http://schemas.microsoft.com/office/powerpoint/2010/main" val="755930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Biofield Manifestations cont.</a:t>
            </a:r>
          </a:p>
        </p:txBody>
      </p:sp>
      <p:sp>
        <p:nvSpPr>
          <p:cNvPr id="3" name="Content Placeholder 2"/>
          <p:cNvSpPr>
            <a:spLocks noGrp="1"/>
          </p:cNvSpPr>
          <p:nvPr>
            <p:ph idx="1"/>
          </p:nvPr>
        </p:nvSpPr>
        <p:spPr/>
        <p:txBody>
          <a:bodyPr>
            <a:normAutofit lnSpcReduction="10000"/>
          </a:bodyPr>
          <a:lstStyle/>
          <a:p>
            <a:pPr marL="0" indent="0">
              <a:buNone/>
            </a:pPr>
            <a:r>
              <a:rPr lang="en-CA" dirty="0"/>
              <a:t>Examples of what you may find In the Biofield include but are not limited to:</a:t>
            </a:r>
            <a:endParaRPr lang="en-CA" sz="1600" dirty="0"/>
          </a:p>
          <a:p>
            <a:pPr lvl="0"/>
            <a:r>
              <a:rPr lang="en-CA" dirty="0"/>
              <a:t>field overcharge/undercharge</a:t>
            </a:r>
            <a:endParaRPr lang="en-CA" sz="1600" dirty="0"/>
          </a:p>
          <a:p>
            <a:pPr lvl="0"/>
            <a:r>
              <a:rPr lang="en-CA" dirty="0"/>
              <a:t>tears, frays, ruptures in the structured layers specifically in the 1</a:t>
            </a:r>
            <a:r>
              <a:rPr lang="en-CA" baseline="30000" dirty="0"/>
              <a:t>st</a:t>
            </a:r>
            <a:r>
              <a:rPr lang="en-CA" dirty="0"/>
              <a:t> and 3</a:t>
            </a:r>
            <a:r>
              <a:rPr lang="en-CA" baseline="30000" dirty="0"/>
              <a:t>rd</a:t>
            </a:r>
            <a:r>
              <a:rPr lang="en-CA" dirty="0"/>
              <a:t>.</a:t>
            </a:r>
            <a:endParaRPr lang="en-CA" sz="1600" dirty="0"/>
          </a:p>
          <a:p>
            <a:pPr lvl="0"/>
            <a:r>
              <a:rPr lang="en-CA" dirty="0"/>
              <a:t>echoing of clouds in fluid layers in relation to damaged structured layers</a:t>
            </a:r>
            <a:endParaRPr lang="en-CA" sz="1600" dirty="0"/>
          </a:p>
          <a:p>
            <a:pPr lvl="0"/>
            <a:r>
              <a:rPr lang="en-CA" dirty="0"/>
              <a:t>chakra imbalance, tears, under/over charge</a:t>
            </a:r>
            <a:endParaRPr lang="en-CA" sz="1600" dirty="0"/>
          </a:p>
          <a:p>
            <a:pPr lvl="0"/>
            <a:r>
              <a:rPr lang="en-CA" dirty="0"/>
              <a:t>shifting of energetic body “up and out” or “side to side” (grounding difficulties)</a:t>
            </a:r>
            <a:endParaRPr lang="en-CA" sz="1600" dirty="0"/>
          </a:p>
          <a:p>
            <a:pPr marL="0" lvl="0" indent="0">
              <a:buNone/>
            </a:pPr>
            <a:r>
              <a:rPr lang="en-CA" dirty="0"/>
              <a:t>Also notice if there is any correlation to the chakras and the endocrine glands. For example:</a:t>
            </a:r>
            <a:endParaRPr lang="en-CA" sz="1600" dirty="0"/>
          </a:p>
          <a:p>
            <a:pPr lvl="1"/>
            <a:r>
              <a:rPr lang="en-CA" dirty="0"/>
              <a:t>“Heart Chakra/Thymus gland- governs the heart, blood, vagus nerve, circulatory system” (Brennan, 1987, p. 48).</a:t>
            </a:r>
            <a:endParaRPr lang="en-CA" sz="1400" dirty="0"/>
          </a:p>
        </p:txBody>
      </p:sp>
      <p:sp>
        <p:nvSpPr>
          <p:cNvPr id="4" name="TextBox 3"/>
          <p:cNvSpPr txBox="1"/>
          <p:nvPr/>
        </p:nvSpPr>
        <p:spPr>
          <a:xfrm>
            <a:off x="5376406" y="6519683"/>
            <a:ext cx="1439187" cy="215444"/>
          </a:xfrm>
          <a:prstGeom prst="rect">
            <a:avLst/>
          </a:prstGeom>
          <a:noFill/>
        </p:spPr>
        <p:txBody>
          <a:bodyPr wrap="square" rtlCol="0">
            <a:spAutoFit/>
          </a:bodyPr>
          <a:lstStyle/>
          <a:p>
            <a:pPr algn="ctr"/>
            <a:r>
              <a:rPr lang="en-CA" sz="800" dirty="0"/>
              <a:t>©Kate Shelest 2018</a:t>
            </a:r>
          </a:p>
        </p:txBody>
      </p:sp>
    </p:spTree>
    <p:extLst>
      <p:ext uri="{BB962C8B-B14F-4D97-AF65-F5344CB8AC3E}">
        <p14:creationId xmlns:p14="http://schemas.microsoft.com/office/powerpoint/2010/main" val="113747797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158</TotalTime>
  <Words>1426</Words>
  <Application>Microsoft Office PowerPoint</Application>
  <PresentationFormat>Widescreen</PresentationFormat>
  <Paragraphs>88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CHRONIC DISEASE &amp; the BIOFIELD</vt:lpstr>
      <vt:lpstr>Learning Outcomes</vt:lpstr>
      <vt:lpstr>Biomedical Mechanistic Perspective</vt:lpstr>
      <vt:lpstr>Holistic &amp; Integral Perspectives</vt:lpstr>
      <vt:lpstr>Energetic and Biofield Perspectives</vt:lpstr>
      <vt:lpstr>CONSCOUSNESS &amp; DISEASE</vt:lpstr>
      <vt:lpstr>Biofield Manifestations</vt:lpstr>
      <vt:lpstr>Biofield Manifestations cont.</vt:lpstr>
      <vt:lpstr>Biofield Manifestations cont.</vt:lpstr>
      <vt:lpstr>Documentation</vt:lpstr>
      <vt:lpstr>General Considerations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CHRONIC DISEASE &amp; the BIOFIELD</dc:title>
  <dc:creator>Darcey &amp; Kate</dc:creator>
  <cp:lastModifiedBy>Kate Shelest</cp:lastModifiedBy>
  <cp:revision>45</cp:revision>
  <dcterms:created xsi:type="dcterms:W3CDTF">2018-12-13T21:57:27Z</dcterms:created>
  <dcterms:modified xsi:type="dcterms:W3CDTF">2025-03-05T18:29:49Z</dcterms:modified>
</cp:coreProperties>
</file>