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8" r:id="rId9"/>
    <p:sldId id="264" r:id="rId10"/>
    <p:sldId id="266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9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Shelest" userId="07f64f8295397532" providerId="LiveId" clId="{BAFBCCB2-3D75-41DC-B032-8A479D913497}"/>
    <pc:docChg chg="modSld">
      <pc:chgData name="Kate Shelest" userId="07f64f8295397532" providerId="LiveId" clId="{BAFBCCB2-3D75-41DC-B032-8A479D913497}" dt="2025-03-05T19:14:28.283" v="2" actId="20577"/>
      <pc:docMkLst>
        <pc:docMk/>
      </pc:docMkLst>
      <pc:sldChg chg="modSp mod">
        <pc:chgData name="Kate Shelest" userId="07f64f8295397532" providerId="LiveId" clId="{BAFBCCB2-3D75-41DC-B032-8A479D913497}" dt="2025-03-05T19:14:28.283" v="2" actId="20577"/>
        <pc:sldMkLst>
          <pc:docMk/>
          <pc:sldMk cId="1771815817" sldId="257"/>
        </pc:sldMkLst>
        <pc:spChg chg="mod">
          <ac:chgData name="Kate Shelest" userId="07f64f8295397532" providerId="LiveId" clId="{BAFBCCB2-3D75-41DC-B032-8A479D913497}" dt="2025-03-05T19:14:28.283" v="2" actId="20577"/>
          <ac:spMkLst>
            <pc:docMk/>
            <pc:sldMk cId="1771815817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E61AF-9D47-4EC0-986C-AA137A11B264}" type="datetimeFigureOut">
              <a:rPr lang="en-CA" smtClean="0"/>
              <a:t>2025-03-05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21A61-BA9A-47E9-B9DE-B7FF6BC27F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1641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21A61-BA9A-47E9-B9DE-B7FF6BC27FE7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5663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FFF-AAA6-45ED-8F01-179016F20CCA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A292-DB3D-4D4C-BC11-05EF97F16AAB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D80C-93C6-45F4-B082-C56C795D5536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DD726-7F9C-4F9D-9109-A3F755253ECB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F3A5-2AFC-46B3-B96F-43537809116A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A7C3-F8AF-490F-A5BC-47D088D57C13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1E7E-9B9C-4D01-8C79-A895F3BAFB68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3C0F-8FC1-4A28-8F7F-81F97DF6BC80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32B7-46CD-42A9-A009-B7BC30169FA1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8D2-8287-4E4F-B759-8D44F587B951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208B-F7E5-44BF-AF9D-E4D5EB8E807B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185B-F95A-4A8C-819C-AD5492A60ED2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231A-1CF2-4C65-AF90-A07DE5F1AD11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6C94-301A-4E3D-91C5-7D9128FD0734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B1353-B98F-40FD-A02A-506E62C16E7B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2A6C-62CF-45B9-90EC-16926750269C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574E-2158-4D7B-B35A-95D8B2940E70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754024"/>
            <a:ext cx="8915399" cy="2262781"/>
          </a:xfrm>
        </p:spPr>
        <p:txBody>
          <a:bodyPr>
            <a:normAutofit/>
          </a:bodyPr>
          <a:lstStyle/>
          <a:p>
            <a:r>
              <a:rPr lang="en-CA" b="1" i="1" dirty="0"/>
              <a:t>Concentric Map Review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sz="4400" b="1" dirty="0"/>
              <a:t>Biofield Implications</a:t>
            </a:r>
          </a:p>
          <a:p>
            <a:r>
              <a:rPr lang="en-CA" b="1" dirty="0"/>
              <a:t>Presented by Kate Shelest RN BSN CAIEHP™</a:t>
            </a:r>
          </a:p>
          <a:p>
            <a:r>
              <a:rPr lang="en-CA" b="1" dirty="0"/>
              <a:t>January 2016 Langara College AIEH Program™</a:t>
            </a:r>
          </a:p>
          <a:p>
            <a:endParaRPr lang="en-CA" b="1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EB2A8A-0EB2-484A-8A4C-B7A6F20CB624}"/>
              </a:ext>
            </a:extLst>
          </p:cNvPr>
          <p:cNvSpPr txBox="1"/>
          <p:nvPr/>
        </p:nvSpPr>
        <p:spPr>
          <a:xfrm>
            <a:off x="5034792" y="6467911"/>
            <a:ext cx="2122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/>
              <a:t>© Kate Shelest RN BSN CAIEHP™</a:t>
            </a:r>
          </a:p>
        </p:txBody>
      </p:sp>
    </p:spTree>
    <p:extLst>
      <p:ext uri="{BB962C8B-B14F-4D97-AF65-F5344CB8AC3E}">
        <p14:creationId xmlns:p14="http://schemas.microsoft.com/office/powerpoint/2010/main" val="2487527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CONCLUSION: </a:t>
            </a:r>
            <a:br>
              <a:rPr lang="en-CA" dirty="0"/>
            </a:br>
            <a:r>
              <a:rPr lang="en-CA" dirty="0"/>
              <a:t>Start with the basics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Notice: </a:t>
            </a:r>
            <a:endParaRPr lang="en-CA" dirty="0"/>
          </a:p>
          <a:p>
            <a:r>
              <a:rPr lang="en-CA" dirty="0"/>
              <a:t>The Physical, Emotional-vital, Mental and Spiritual consciousness</a:t>
            </a:r>
          </a:p>
          <a:p>
            <a:pPr marL="0" indent="0">
              <a:buNone/>
            </a:pPr>
            <a:r>
              <a:rPr lang="en-CA" b="1" dirty="0"/>
              <a:t>Notice:</a:t>
            </a:r>
            <a:endParaRPr lang="en-CA" dirty="0"/>
          </a:p>
          <a:p>
            <a:r>
              <a:rPr lang="en-CA" dirty="0"/>
              <a:t>How each manifest, influence and interact with each other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Notice:</a:t>
            </a:r>
          </a:p>
          <a:p>
            <a:r>
              <a:rPr lang="en-CA" dirty="0"/>
              <a:t>How each might relate to areas of the Biofield</a:t>
            </a:r>
            <a:endParaRPr lang="en-CA" b="1" dirty="0"/>
          </a:p>
          <a:p>
            <a:pPr marL="0" indent="0">
              <a:buNone/>
            </a:pPr>
            <a:r>
              <a:rPr lang="en-CA" b="1" dirty="0"/>
              <a:t>Notice:</a:t>
            </a:r>
            <a:endParaRPr lang="en-CA" dirty="0"/>
          </a:p>
          <a:p>
            <a:r>
              <a:rPr lang="en-CA" dirty="0"/>
              <a:t>How each respond to the AIEH™ treatments and co-created learning activities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2A5972-D3D7-4296-890C-ADEF1D7D44C2}"/>
              </a:ext>
            </a:extLst>
          </p:cNvPr>
          <p:cNvSpPr txBox="1"/>
          <p:nvPr/>
        </p:nvSpPr>
        <p:spPr>
          <a:xfrm>
            <a:off x="5034792" y="6467911"/>
            <a:ext cx="2122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/>
              <a:t>© Kate Shelest RN BSN CAIEHP™</a:t>
            </a:r>
          </a:p>
        </p:txBody>
      </p:sp>
    </p:spTree>
    <p:extLst>
      <p:ext uri="{BB962C8B-B14F-4D97-AF65-F5344CB8AC3E}">
        <p14:creationId xmlns:p14="http://schemas.microsoft.com/office/powerpoint/2010/main" val="91757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AD985-6004-4ED7-9DB6-ECB20F644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614A3-507F-4607-AC6C-6C8CC6390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Lamb, R.M. (2012). Human becoming. A guide to soul centered living.	Vancouver, BC: Cittam Futures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06742-C8B8-42E9-AD63-A3F0CA613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A458B8-59F6-48F0-B916-97B12A3B7535}"/>
              </a:ext>
            </a:extLst>
          </p:cNvPr>
          <p:cNvSpPr txBox="1"/>
          <p:nvPr/>
        </p:nvSpPr>
        <p:spPr>
          <a:xfrm>
            <a:off x="5034792" y="6467911"/>
            <a:ext cx="2122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/>
              <a:t>© Kate Shelest RN BSN CAIEHP™</a:t>
            </a:r>
          </a:p>
        </p:txBody>
      </p:sp>
    </p:spTree>
    <p:extLst>
      <p:ext uri="{BB962C8B-B14F-4D97-AF65-F5344CB8AC3E}">
        <p14:creationId xmlns:p14="http://schemas.microsoft.com/office/powerpoint/2010/main" val="257672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CA" dirty="0"/>
            </a:br>
            <a:r>
              <a:rPr lang="en-CA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INTENTION: To …</a:t>
            </a:r>
          </a:p>
          <a:p>
            <a:r>
              <a:rPr lang="en-CA" dirty="0"/>
              <a:t>provide a brief overview of the Integral Concentric Map</a:t>
            </a:r>
          </a:p>
          <a:p>
            <a:r>
              <a:rPr lang="en-CA" dirty="0"/>
              <a:t>review the Physical, Emotional, Mental and Spiritual ‘subliminal consciousness’’</a:t>
            </a:r>
          </a:p>
          <a:p>
            <a:r>
              <a:rPr lang="en-CA" dirty="0"/>
              <a:t>provide examples of how these may manifest in our Clients.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OUTCOMES: You will …</a:t>
            </a:r>
          </a:p>
          <a:p>
            <a:r>
              <a:rPr lang="en-CA" dirty="0"/>
              <a:t>have a better understanding of the Integral Concentric Map</a:t>
            </a:r>
          </a:p>
          <a:p>
            <a:r>
              <a:rPr lang="en-CA" dirty="0"/>
              <a:t>be better able to identify manifestations of Physical, Emotional, Mental and Spiritual Consciousness and their impact on each other &amp; your Client</a:t>
            </a:r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501A0B-3516-4D54-9759-FC85372087E6}"/>
              </a:ext>
            </a:extLst>
          </p:cNvPr>
          <p:cNvSpPr txBox="1"/>
          <p:nvPr/>
        </p:nvSpPr>
        <p:spPr>
          <a:xfrm>
            <a:off x="5034792" y="6467911"/>
            <a:ext cx="2122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/>
              <a:t>© Kate Shelest RN BSN CAIEHP™</a:t>
            </a:r>
          </a:p>
        </p:txBody>
      </p:sp>
    </p:spTree>
    <p:extLst>
      <p:ext uri="{BB962C8B-B14F-4D97-AF65-F5344CB8AC3E}">
        <p14:creationId xmlns:p14="http://schemas.microsoft.com/office/powerpoint/2010/main" val="200909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Evolutionary Ladder of Consciousness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CA" dirty="0"/>
          </a:p>
          <a:p>
            <a:r>
              <a:rPr lang="en-CA" dirty="0"/>
              <a:t>Hierarchical, vertical planes of Being transcend from Low to High vibrational status</a:t>
            </a:r>
          </a:p>
          <a:p>
            <a:r>
              <a:rPr lang="en-CA" dirty="0"/>
              <a:t>Progress through this ladder is impacted by Involution &amp; Evolution</a:t>
            </a:r>
          </a:p>
          <a:p>
            <a:r>
              <a:rPr lang="en-CA" dirty="0"/>
              <a:t>May become ‘stuck’ on levels unable to progress and achieve balance, especially Lower levels</a:t>
            </a:r>
          </a:p>
          <a:p>
            <a:r>
              <a:rPr lang="en-CA" dirty="0"/>
              <a:t>Refer to Lamb, Chapter 2 ‘Human Becoming’</a:t>
            </a:r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140" y="2133600"/>
            <a:ext cx="3492843" cy="3840163"/>
          </a:xfrm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BA55A-6298-4D1F-96F2-26DAADA7B3B1}"/>
              </a:ext>
            </a:extLst>
          </p:cNvPr>
          <p:cNvSpPr txBox="1"/>
          <p:nvPr/>
        </p:nvSpPr>
        <p:spPr>
          <a:xfrm>
            <a:off x="5034792" y="6467911"/>
            <a:ext cx="2122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/>
              <a:t>© Kate Shelest RN BSN CAIEHP™</a:t>
            </a:r>
          </a:p>
        </p:txBody>
      </p:sp>
    </p:spTree>
    <p:extLst>
      <p:ext uri="{BB962C8B-B14F-4D97-AF65-F5344CB8AC3E}">
        <p14:creationId xmlns:p14="http://schemas.microsoft.com/office/powerpoint/2010/main" val="3409710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INTEGRAL CONCENTRIC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The Concentric Map represents:</a:t>
            </a:r>
          </a:p>
          <a:p>
            <a:r>
              <a:rPr lang="en-CA" dirty="0"/>
              <a:t>the relationship between the inner Physical, Emotional, Mental &amp; Innermost Being/Soul Self</a:t>
            </a:r>
          </a:p>
          <a:p>
            <a:r>
              <a:rPr lang="en-CA" dirty="0"/>
              <a:t>The relationship is not Linear &gt; it is a </a:t>
            </a:r>
            <a:r>
              <a:rPr lang="en-CA" b="1" i="1" dirty="0"/>
              <a:t>multidimensional</a:t>
            </a:r>
            <a:r>
              <a:rPr lang="en-CA" dirty="0"/>
              <a:t> Matrix</a:t>
            </a:r>
          </a:p>
          <a:p>
            <a:r>
              <a:rPr lang="en-CA" dirty="0"/>
              <a:t>‘this Inner Being knows much that is unknown to the outer being because it is in direct contact with the secret forces of Nature’</a:t>
            </a:r>
          </a:p>
          <a:p>
            <a:pPr lvl="6"/>
            <a:r>
              <a:rPr lang="en-CA" dirty="0"/>
              <a:t>Sri Auro </a:t>
            </a:r>
            <a:r>
              <a:rPr lang="en-CA" dirty="0" err="1"/>
              <a:t>Bindo</a:t>
            </a:r>
            <a:r>
              <a:rPr lang="en-CA" dirty="0"/>
              <a:t> </a:t>
            </a:r>
            <a:r>
              <a:rPr lang="en-CA" sz="800" dirty="0"/>
              <a:t>(Lamb 2012)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3723" y="2125663"/>
            <a:ext cx="3148541" cy="377825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A83D8B-026D-4C3A-88DF-C08659F87CEE}"/>
              </a:ext>
            </a:extLst>
          </p:cNvPr>
          <p:cNvSpPr txBox="1"/>
          <p:nvPr/>
        </p:nvSpPr>
        <p:spPr>
          <a:xfrm>
            <a:off x="5034792" y="6467911"/>
            <a:ext cx="2122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/>
              <a:t>© Kate Shelest RN BSN CAIEHP™</a:t>
            </a:r>
          </a:p>
        </p:txBody>
      </p:sp>
    </p:spTree>
    <p:extLst>
      <p:ext uri="{BB962C8B-B14F-4D97-AF65-F5344CB8AC3E}">
        <p14:creationId xmlns:p14="http://schemas.microsoft.com/office/powerpoint/2010/main" val="1771815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VERY SIMPLY PUT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CA" b="1" dirty="0"/>
              <a:t>Physical </a:t>
            </a:r>
          </a:p>
          <a:p>
            <a:pPr lvl="1"/>
            <a:r>
              <a:rPr lang="en-CA" dirty="0"/>
              <a:t>The ‘mind’ of the cells</a:t>
            </a:r>
          </a:p>
          <a:p>
            <a:pPr lvl="1"/>
            <a:r>
              <a:rPr lang="en-CA" dirty="0"/>
              <a:t>First to evolve</a:t>
            </a:r>
          </a:p>
          <a:p>
            <a:pPr lvl="1"/>
            <a:r>
              <a:rPr lang="en-CA" dirty="0"/>
              <a:t>Habitual and mechanical Somatic symptoms </a:t>
            </a:r>
          </a:p>
          <a:p>
            <a:r>
              <a:rPr lang="en-CA" b="1" dirty="0"/>
              <a:t>Emotional Vital </a:t>
            </a:r>
          </a:p>
          <a:p>
            <a:pPr lvl="1"/>
            <a:r>
              <a:rPr lang="en-CA" dirty="0"/>
              <a:t>Lower and higher</a:t>
            </a:r>
          </a:p>
          <a:p>
            <a:pPr lvl="1"/>
            <a:r>
              <a:rPr lang="en-CA" dirty="0"/>
              <a:t>Dynamic</a:t>
            </a:r>
          </a:p>
          <a:p>
            <a:pPr lvl="1"/>
            <a:r>
              <a:rPr lang="en-CA" dirty="0"/>
              <a:t>Subjective &amp; Emotive</a:t>
            </a:r>
          </a:p>
          <a:p>
            <a:pPr lvl="1"/>
            <a:r>
              <a:rPr lang="en-CA" b="1" dirty="0"/>
              <a:t>Ego-centric </a:t>
            </a:r>
            <a:r>
              <a:rPr lang="en-CA" dirty="0"/>
              <a:t>(pre-Egoic/Egoic/ beyond Ego consciousness)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CA" b="1" dirty="0"/>
              <a:t>Mental</a:t>
            </a:r>
          </a:p>
          <a:p>
            <a:pPr lvl="1"/>
            <a:r>
              <a:rPr lang="en-CA" dirty="0"/>
              <a:t>Cognition</a:t>
            </a:r>
          </a:p>
          <a:p>
            <a:pPr lvl="1"/>
            <a:r>
              <a:rPr lang="en-CA" dirty="0"/>
              <a:t>Rationality/Intelligence</a:t>
            </a:r>
          </a:p>
          <a:p>
            <a:pPr lvl="1"/>
            <a:r>
              <a:rPr lang="en-CA" dirty="0"/>
              <a:t>Thought patterns</a:t>
            </a:r>
          </a:p>
          <a:p>
            <a:pPr lvl="1"/>
            <a:r>
              <a:rPr lang="en-CA" dirty="0"/>
              <a:t>The ‘Witness’</a:t>
            </a:r>
          </a:p>
          <a:p>
            <a:r>
              <a:rPr lang="en-CA" b="1" dirty="0"/>
              <a:t>Spiritual</a:t>
            </a:r>
          </a:p>
          <a:p>
            <a:pPr lvl="1"/>
            <a:r>
              <a:rPr lang="en-CA" dirty="0"/>
              <a:t>Soul-self awareness</a:t>
            </a:r>
          </a:p>
          <a:p>
            <a:pPr lvl="1"/>
            <a:r>
              <a:rPr lang="en-CA" dirty="0"/>
              <a:t>Spiritual connection/foundation</a:t>
            </a:r>
          </a:p>
          <a:p>
            <a:pPr lvl="1"/>
            <a:r>
              <a:rPr lang="en-CA" dirty="0"/>
              <a:t>Values, Morals &amp; Truth seeking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1F2487-51C8-4B93-84F4-04D1B5BFA2B2}"/>
              </a:ext>
            </a:extLst>
          </p:cNvPr>
          <p:cNvSpPr txBox="1"/>
          <p:nvPr/>
        </p:nvSpPr>
        <p:spPr>
          <a:xfrm>
            <a:off x="5034792" y="6467911"/>
            <a:ext cx="2122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/>
              <a:t>© Kate Shelest RN BSN CAIEHP™</a:t>
            </a:r>
          </a:p>
        </p:txBody>
      </p:sp>
    </p:spTree>
    <p:extLst>
      <p:ext uri="{BB962C8B-B14F-4D97-AF65-F5344CB8AC3E}">
        <p14:creationId xmlns:p14="http://schemas.microsoft.com/office/powerpoint/2010/main" val="1150231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THEY IMPACT EACH 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Which dominates</a:t>
            </a:r>
          </a:p>
          <a:p>
            <a:r>
              <a:rPr lang="en-CA" dirty="0"/>
              <a:t>Which shrinks to the background</a:t>
            </a:r>
          </a:p>
          <a:p>
            <a:pPr marL="0" indent="0">
              <a:buNone/>
            </a:pPr>
            <a:endParaRPr lang="en-CA" dirty="0"/>
          </a:p>
          <a:p>
            <a:pPr marL="342900" lvl="1" indent="-342900"/>
            <a:r>
              <a:rPr lang="en-CA" sz="1800" dirty="0"/>
              <a:t>Tamasic vs Rajasic</a:t>
            </a:r>
          </a:p>
          <a:p>
            <a:pPr marL="342900" lvl="1" indent="-342900"/>
            <a:r>
              <a:rPr lang="en-CA" sz="1800" dirty="0"/>
              <a:t>Is there balance &gt; Sattvic</a:t>
            </a:r>
          </a:p>
          <a:p>
            <a:pPr marL="0" lvl="1" indent="0">
              <a:buNone/>
            </a:pPr>
            <a:endParaRPr lang="en-CA" sz="1800" dirty="0"/>
          </a:p>
          <a:p>
            <a:r>
              <a:rPr lang="en-CA" dirty="0"/>
              <a:t>How is the client impacted</a:t>
            </a:r>
          </a:p>
          <a:p>
            <a:r>
              <a:rPr lang="en-CA" dirty="0"/>
              <a:t>Is your client aware</a:t>
            </a:r>
          </a:p>
          <a:p>
            <a:pPr marL="0" lvl="1" indent="0">
              <a:buNone/>
            </a:pPr>
            <a:endParaRPr lang="en-CA" sz="1800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457200" lvl="1" indent="0">
              <a:buNone/>
            </a:pP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dirty="0"/>
              <a:t>? WHAT DO YOU NOTICE 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341" y="3012393"/>
            <a:ext cx="1590675" cy="2286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5C92A8-545E-42F8-89A1-D815AC3A4336}"/>
              </a:ext>
            </a:extLst>
          </p:cNvPr>
          <p:cNvSpPr txBox="1"/>
          <p:nvPr/>
        </p:nvSpPr>
        <p:spPr>
          <a:xfrm>
            <a:off x="5034792" y="6467911"/>
            <a:ext cx="2122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/>
              <a:t>© Kate Shelest RN BSN CAIEHP™</a:t>
            </a:r>
          </a:p>
        </p:txBody>
      </p:sp>
    </p:spTree>
    <p:extLst>
      <p:ext uri="{BB962C8B-B14F-4D97-AF65-F5344CB8AC3E}">
        <p14:creationId xmlns:p14="http://schemas.microsoft.com/office/powerpoint/2010/main" val="3251645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We May Notice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PHYSICAL</a:t>
            </a:r>
          </a:p>
          <a:p>
            <a:pPr lvl="1"/>
            <a:r>
              <a:rPr lang="en-CA" dirty="0"/>
              <a:t>^Somatic Symptoms</a:t>
            </a:r>
            <a:endParaRPr lang="en-CA" sz="1100" dirty="0"/>
          </a:p>
          <a:p>
            <a:pPr lvl="1"/>
            <a:r>
              <a:rPr lang="en-CA" dirty="0"/>
              <a:t>Pain					</a:t>
            </a:r>
            <a:endParaRPr lang="en-CA" sz="1100" dirty="0"/>
          </a:p>
          <a:p>
            <a:pPr lvl="1"/>
            <a:r>
              <a:rPr lang="en-CA" dirty="0"/>
              <a:t>Fatigue				</a:t>
            </a:r>
            <a:endParaRPr lang="en-CA" sz="1100" dirty="0"/>
          </a:p>
          <a:p>
            <a:pPr lvl="1"/>
            <a:r>
              <a:rPr lang="en-CA" dirty="0"/>
              <a:t>Disease Process</a:t>
            </a:r>
          </a:p>
          <a:p>
            <a:r>
              <a:rPr lang="en-CA" dirty="0"/>
              <a:t>EMOTIONAL VITAL</a:t>
            </a:r>
          </a:p>
          <a:p>
            <a:pPr lvl="1"/>
            <a:r>
              <a:rPr lang="en-CA" dirty="0"/>
              <a:t>Emotionally Labile			</a:t>
            </a:r>
            <a:endParaRPr lang="en-CA" sz="1100" dirty="0"/>
          </a:p>
          <a:p>
            <a:pPr lvl="1"/>
            <a:r>
              <a:rPr lang="en-CA" dirty="0"/>
              <a:t>Fear					</a:t>
            </a:r>
            <a:endParaRPr lang="en-CA" sz="1100" dirty="0"/>
          </a:p>
          <a:p>
            <a:pPr lvl="1"/>
            <a:r>
              <a:rPr lang="en-CA" dirty="0"/>
              <a:t>Anxiety/Depression</a:t>
            </a:r>
          </a:p>
          <a:p>
            <a:pPr lvl="1"/>
            <a:r>
              <a:rPr lang="en-CA" dirty="0"/>
              <a:t>Agitation  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CA" dirty="0"/>
              <a:t>MENTAL</a:t>
            </a:r>
          </a:p>
          <a:p>
            <a:pPr lvl="1"/>
            <a:r>
              <a:rPr lang="en-CA" dirty="0"/>
              <a:t>Scattered thoughts		</a:t>
            </a:r>
          </a:p>
          <a:p>
            <a:pPr lvl="1"/>
            <a:r>
              <a:rPr lang="en-CA" dirty="0"/>
              <a:t>No Insight </a:t>
            </a:r>
            <a:endParaRPr lang="en-CA" sz="1100" dirty="0"/>
          </a:p>
          <a:p>
            <a:pPr lvl="1"/>
            <a:r>
              <a:rPr lang="en-CA" dirty="0"/>
              <a:t>Negative Thought Patterns		</a:t>
            </a:r>
            <a:endParaRPr lang="en-CA" sz="1100" dirty="0"/>
          </a:p>
          <a:p>
            <a:pPr lvl="1"/>
            <a:r>
              <a:rPr lang="en-CA" dirty="0"/>
              <a:t>No ‘Witness’				</a:t>
            </a:r>
          </a:p>
          <a:p>
            <a:r>
              <a:rPr lang="en-CA" dirty="0"/>
              <a:t>SPIRITUAL</a:t>
            </a:r>
          </a:p>
          <a:p>
            <a:pPr lvl="1"/>
            <a:r>
              <a:rPr lang="en-CA" dirty="0"/>
              <a:t>Loss of Faith/Seeking</a:t>
            </a:r>
            <a:endParaRPr lang="en-CA" sz="1100" dirty="0"/>
          </a:p>
          <a:p>
            <a:pPr lvl="1"/>
            <a:r>
              <a:rPr lang="en-CA" dirty="0"/>
              <a:t>Loss of Sense of Belonging</a:t>
            </a:r>
            <a:endParaRPr lang="en-CA" sz="1100" dirty="0"/>
          </a:p>
          <a:p>
            <a:pPr lvl="1"/>
            <a:r>
              <a:rPr lang="en-CA" dirty="0"/>
              <a:t>No Moral Compass </a:t>
            </a:r>
            <a:endParaRPr lang="en-CA" sz="1100" dirty="0"/>
          </a:p>
          <a:p>
            <a:pPr lvl="1"/>
            <a:r>
              <a:rPr lang="en-CA" dirty="0"/>
              <a:t>Lost Sense of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E480EC-EEBB-4836-9C67-A1558133E8BA}"/>
              </a:ext>
            </a:extLst>
          </p:cNvPr>
          <p:cNvSpPr txBox="1"/>
          <p:nvPr/>
        </p:nvSpPr>
        <p:spPr>
          <a:xfrm>
            <a:off x="5034792" y="6467911"/>
            <a:ext cx="2122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/>
              <a:t>© Kate Shelest RN BSN CAIEHP™</a:t>
            </a:r>
          </a:p>
        </p:txBody>
      </p:sp>
    </p:spTree>
    <p:extLst>
      <p:ext uri="{BB962C8B-B14F-4D97-AF65-F5344CB8AC3E}">
        <p14:creationId xmlns:p14="http://schemas.microsoft.com/office/powerpoint/2010/main" val="265519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Example: Rajasic Spiritual Consciousness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2126222"/>
            <a:ext cx="3679955" cy="377762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CA" dirty="0"/>
              <a:t>7</a:t>
            </a:r>
            <a:r>
              <a:rPr lang="en-CA" baseline="30000" dirty="0"/>
              <a:t>th</a:t>
            </a:r>
            <a:r>
              <a:rPr lang="en-CA" dirty="0"/>
              <a:t> Chakra dominant/solid/reaching</a:t>
            </a:r>
          </a:p>
          <a:p>
            <a:r>
              <a:rPr lang="en-CA" dirty="0"/>
              <a:t>4</a:t>
            </a:r>
            <a:r>
              <a:rPr lang="en-CA" baseline="30000" dirty="0"/>
              <a:t>th</a:t>
            </a:r>
            <a:r>
              <a:rPr lang="en-CA" dirty="0"/>
              <a:t> Chakra vaguely energetic</a:t>
            </a:r>
          </a:p>
          <a:p>
            <a:r>
              <a:rPr lang="en-CA" dirty="0"/>
              <a:t>Remaining Chakras ‘shrunken’</a:t>
            </a:r>
          </a:p>
          <a:p>
            <a:r>
              <a:rPr lang="en-CA" dirty="0"/>
              <a:t>Dense energy sensed only in 2</a:t>
            </a:r>
            <a:r>
              <a:rPr lang="en-CA" baseline="30000" dirty="0"/>
              <a:t>nd</a:t>
            </a:r>
            <a:r>
              <a:rPr lang="en-CA" dirty="0"/>
              <a:t> layer, from crown to knees.</a:t>
            </a:r>
          </a:p>
          <a:p>
            <a:r>
              <a:rPr lang="en-CA" dirty="0"/>
              <a:t>No energy sensed from knees to feet</a:t>
            </a:r>
          </a:p>
          <a:p>
            <a:r>
              <a:rPr lang="en-CA" dirty="0"/>
              <a:t>Line of energy ‘corkscrewing’ from crown around physical body and draining to ground.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6C333F-EF9B-4896-B37C-9BCA9EBB01CC}"/>
              </a:ext>
            </a:extLst>
          </p:cNvPr>
          <p:cNvSpPr txBox="1"/>
          <p:nvPr/>
        </p:nvSpPr>
        <p:spPr>
          <a:xfrm>
            <a:off x="5034792" y="6467911"/>
            <a:ext cx="2122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/>
              <a:t>© Kate Shelest RN BSN CAIEHP™</a:t>
            </a:r>
          </a:p>
        </p:txBody>
      </p:sp>
    </p:spTree>
    <p:extLst>
      <p:ext uri="{BB962C8B-B14F-4D97-AF65-F5344CB8AC3E}">
        <p14:creationId xmlns:p14="http://schemas.microsoft.com/office/powerpoint/2010/main" val="296602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WHY IS THIS IMPORTANT?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b="1" dirty="0"/>
              <a:t>The Concentric Map</a:t>
            </a:r>
            <a:r>
              <a:rPr lang="en-CA" dirty="0"/>
              <a:t> view provides us with a template to better understand what is happening on a Consciousness level with our clients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b="1" dirty="0"/>
              <a:t>The Concentric Map</a:t>
            </a:r>
            <a:r>
              <a:rPr lang="en-CA" dirty="0"/>
              <a:t> view provides us with a richer understanding of an Integrated Whole Being state. It provides information for us to delve deeper if we wish.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b="1" dirty="0"/>
              <a:t>The Concentric Map</a:t>
            </a:r>
            <a:r>
              <a:rPr lang="en-CA" dirty="0"/>
              <a:t> provides clues to Consciousness in relation to what we know of the Biofield, the Chakras and the Layers.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b="1" dirty="0"/>
              <a:t>The Concentric Map </a:t>
            </a:r>
            <a:r>
              <a:rPr lang="en-CA" dirty="0"/>
              <a:t>provides a</a:t>
            </a:r>
            <a:r>
              <a:rPr lang="en-CA" b="1" dirty="0"/>
              <a:t> </a:t>
            </a:r>
            <a:r>
              <a:rPr lang="en-CA" dirty="0"/>
              <a:t>template to choose appropriate &amp; measure response to AIEH</a:t>
            </a:r>
            <a:r>
              <a:rPr lang="en-CA" b="1" dirty="0"/>
              <a:t>™ </a:t>
            </a:r>
            <a:r>
              <a:rPr lang="en-CA" dirty="0"/>
              <a:t> treatments.</a:t>
            </a:r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073761-E961-48D9-8A13-563A625AEB2E}"/>
              </a:ext>
            </a:extLst>
          </p:cNvPr>
          <p:cNvSpPr txBox="1"/>
          <p:nvPr/>
        </p:nvSpPr>
        <p:spPr>
          <a:xfrm>
            <a:off x="5034792" y="6467911"/>
            <a:ext cx="2122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/>
              <a:t>© Kate Shelest RN BSN CAIEHP™</a:t>
            </a:r>
          </a:p>
        </p:txBody>
      </p:sp>
    </p:spTree>
    <p:extLst>
      <p:ext uri="{BB962C8B-B14F-4D97-AF65-F5344CB8AC3E}">
        <p14:creationId xmlns:p14="http://schemas.microsoft.com/office/powerpoint/2010/main" val="341582620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4868</TotalTime>
  <Words>721</Words>
  <Application>Microsoft Office PowerPoint</Application>
  <PresentationFormat>Widescreen</PresentationFormat>
  <Paragraphs>132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Wisp</vt:lpstr>
      <vt:lpstr>Concentric Map Review</vt:lpstr>
      <vt:lpstr> INTRODUCTION</vt:lpstr>
      <vt:lpstr>Evolutionary Ladder of Consciousness</vt:lpstr>
      <vt:lpstr>INTEGRAL CONCENTRIC MAP</vt:lpstr>
      <vt:lpstr>VERY SIMPLY PUT …</vt:lpstr>
      <vt:lpstr>HOW THEY IMPACT EACH OTHER</vt:lpstr>
      <vt:lpstr>What We May Notice …</vt:lpstr>
      <vt:lpstr>Example: Rajasic Spiritual Consciousness </vt:lpstr>
      <vt:lpstr>WHY IS THIS IMPORTANT?</vt:lpstr>
      <vt:lpstr>CONCLUSION:  Start with the basics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 and Somatic-Based Integrative Energy Healing</dc:title>
  <dc:creator>Darcey &amp; Kate</dc:creator>
  <cp:lastModifiedBy>Kate Shelest</cp:lastModifiedBy>
  <cp:revision>153</cp:revision>
  <cp:lastPrinted>2016-01-04T21:32:36Z</cp:lastPrinted>
  <dcterms:created xsi:type="dcterms:W3CDTF">2016-01-02T17:41:27Z</dcterms:created>
  <dcterms:modified xsi:type="dcterms:W3CDTF">2025-03-05T19:14:31Z</dcterms:modified>
</cp:coreProperties>
</file>