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17" r:id="rId5"/>
    <p:sldId id="308" r:id="rId6"/>
    <p:sldId id="278" r:id="rId7"/>
    <p:sldId id="309" r:id="rId8"/>
    <p:sldId id="320" r:id="rId9"/>
    <p:sldId id="318" r:id="rId10"/>
    <p:sldId id="280" r:id="rId11"/>
    <p:sldId id="325" r:id="rId12"/>
    <p:sldId id="326" r:id="rId13"/>
    <p:sldId id="327" r:id="rId14"/>
    <p:sldId id="328" r:id="rId15"/>
    <p:sldId id="329" r:id="rId16"/>
    <p:sldId id="310" r:id="rId17"/>
    <p:sldId id="311" r:id="rId18"/>
    <p:sldId id="312" r:id="rId19"/>
    <p:sldId id="331" r:id="rId20"/>
    <p:sldId id="322" r:id="rId21"/>
    <p:sldId id="316" r:id="rId22"/>
    <p:sldId id="304" r:id="rId23"/>
    <p:sldId id="31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D"/>
    <a:srgbClr val="636A58"/>
    <a:srgbClr val="505A47"/>
    <a:srgbClr val="D1D8B7"/>
    <a:srgbClr val="A09D79"/>
    <a:srgbClr val="AD5C4D"/>
    <a:srgbClr val="543E35"/>
    <a:srgbClr val="637700"/>
    <a:srgbClr val="5E6A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E3450C-7B08-4A83-8AFB-3BA0E971D567}" v="42" dt="2024-09-17T02:55:27.317"/>
    <p1510:client id="{E43D238A-BFC3-4774-8131-FAC20065A00E}" v="4" dt="2024-09-17T21:32:39.031"/>
  </p1510:revLst>
</p1510:revInfo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405" autoAdjust="0"/>
  </p:normalViewPr>
  <p:slideViewPr>
    <p:cSldViewPr snapToGrid="0">
      <p:cViewPr varScale="1">
        <p:scale>
          <a:sx n="98" d="100"/>
          <a:sy n="98" d="100"/>
        </p:scale>
        <p:origin x="990" y="84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Shelest" userId="07f64f8295397532" providerId="LiveId" clId="{E43D238A-BFC3-4774-8131-FAC20065A00E}"/>
    <pc:docChg chg="undo custSel modSld">
      <pc:chgData name="Kate Shelest" userId="07f64f8295397532" providerId="LiveId" clId="{E43D238A-BFC3-4774-8131-FAC20065A00E}" dt="2024-09-17T21:33:03.452" v="285" actId="255"/>
      <pc:docMkLst>
        <pc:docMk/>
      </pc:docMkLst>
      <pc:sldChg chg="modSp mod">
        <pc:chgData name="Kate Shelest" userId="07f64f8295397532" providerId="LiveId" clId="{E43D238A-BFC3-4774-8131-FAC20065A00E}" dt="2024-09-17T21:21:45.091" v="280" actId="20577"/>
        <pc:sldMkLst>
          <pc:docMk/>
          <pc:sldMk cId="520000563" sldId="278"/>
        </pc:sldMkLst>
        <pc:spChg chg="mod">
          <ac:chgData name="Kate Shelest" userId="07f64f8295397532" providerId="LiveId" clId="{E43D238A-BFC3-4774-8131-FAC20065A00E}" dt="2024-09-17T21:21:45.091" v="280" actId="20577"/>
          <ac:spMkLst>
            <pc:docMk/>
            <pc:sldMk cId="520000563" sldId="278"/>
            <ac:spMk id="3" creationId="{61377AF6-2477-81EC-D1BC-43FD72DF18F6}"/>
          </ac:spMkLst>
        </pc:spChg>
      </pc:sldChg>
      <pc:sldChg chg="modSp mod">
        <pc:chgData name="Kate Shelest" userId="07f64f8295397532" providerId="LiveId" clId="{E43D238A-BFC3-4774-8131-FAC20065A00E}" dt="2024-09-17T21:19:56.742" v="260" actId="20577"/>
        <pc:sldMkLst>
          <pc:docMk/>
          <pc:sldMk cId="2222324472" sldId="308"/>
        </pc:sldMkLst>
        <pc:spChg chg="mod">
          <ac:chgData name="Kate Shelest" userId="07f64f8295397532" providerId="LiveId" clId="{E43D238A-BFC3-4774-8131-FAC20065A00E}" dt="2024-09-17T21:19:56.742" v="260" actId="20577"/>
          <ac:spMkLst>
            <pc:docMk/>
            <pc:sldMk cId="2222324472" sldId="308"/>
            <ac:spMk id="2" creationId="{2403EE45-3924-5A20-4FDE-7EA6BBEBD06F}"/>
          </ac:spMkLst>
        </pc:spChg>
      </pc:sldChg>
      <pc:sldChg chg="delSp mod">
        <pc:chgData name="Kate Shelest" userId="07f64f8295397532" providerId="LiveId" clId="{E43D238A-BFC3-4774-8131-FAC20065A00E}" dt="2024-09-17T21:10:01.911" v="6" actId="21"/>
        <pc:sldMkLst>
          <pc:docMk/>
          <pc:sldMk cId="4230106960" sldId="310"/>
        </pc:sldMkLst>
        <pc:spChg chg="del">
          <ac:chgData name="Kate Shelest" userId="07f64f8295397532" providerId="LiveId" clId="{E43D238A-BFC3-4774-8131-FAC20065A00E}" dt="2024-09-17T21:10:01.911" v="6" actId="21"/>
          <ac:spMkLst>
            <pc:docMk/>
            <pc:sldMk cId="4230106960" sldId="310"/>
            <ac:spMk id="2" creationId="{F35BAC3D-60A1-816B-5C79-2E8B6D9806E9}"/>
          </ac:spMkLst>
        </pc:spChg>
      </pc:sldChg>
      <pc:sldChg chg="delSp mod">
        <pc:chgData name="Kate Shelest" userId="07f64f8295397532" providerId="LiveId" clId="{E43D238A-BFC3-4774-8131-FAC20065A00E}" dt="2024-09-17T21:10:07.808" v="7" actId="21"/>
        <pc:sldMkLst>
          <pc:docMk/>
          <pc:sldMk cId="3748348926" sldId="311"/>
        </pc:sldMkLst>
        <pc:spChg chg="del">
          <ac:chgData name="Kate Shelest" userId="07f64f8295397532" providerId="LiveId" clId="{E43D238A-BFC3-4774-8131-FAC20065A00E}" dt="2024-09-17T21:10:07.808" v="7" actId="21"/>
          <ac:spMkLst>
            <pc:docMk/>
            <pc:sldMk cId="3748348926" sldId="311"/>
            <ac:spMk id="5" creationId="{AF012FDC-7484-2B3B-E496-144348256B81}"/>
          </ac:spMkLst>
        </pc:spChg>
      </pc:sldChg>
      <pc:sldChg chg="delSp modSp mod">
        <pc:chgData name="Kate Shelest" userId="07f64f8295397532" providerId="LiveId" clId="{E43D238A-BFC3-4774-8131-FAC20065A00E}" dt="2024-09-17T21:33:03.452" v="285" actId="255"/>
        <pc:sldMkLst>
          <pc:docMk/>
          <pc:sldMk cId="3064996118" sldId="315"/>
        </pc:sldMkLst>
        <pc:spChg chg="mod">
          <ac:chgData name="Kate Shelest" userId="07f64f8295397532" providerId="LiveId" clId="{E43D238A-BFC3-4774-8131-FAC20065A00E}" dt="2024-09-17T21:33:03.452" v="285" actId="255"/>
          <ac:spMkLst>
            <pc:docMk/>
            <pc:sldMk cId="3064996118" sldId="315"/>
            <ac:spMk id="2" creationId="{8639CAF1-F9BC-903F-31EF-D625745BBB60}"/>
          </ac:spMkLst>
        </pc:spChg>
        <pc:spChg chg="del">
          <ac:chgData name="Kate Shelest" userId="07f64f8295397532" providerId="LiveId" clId="{E43D238A-BFC3-4774-8131-FAC20065A00E}" dt="2024-09-17T21:10:44.931" v="11" actId="21"/>
          <ac:spMkLst>
            <pc:docMk/>
            <pc:sldMk cId="3064996118" sldId="315"/>
            <ac:spMk id="4" creationId="{1D2469ED-926E-7CEE-5AF2-BF9AC726D015}"/>
          </ac:spMkLst>
        </pc:spChg>
      </pc:sldChg>
      <pc:sldChg chg="delSp mod">
        <pc:chgData name="Kate Shelest" userId="07f64f8295397532" providerId="LiveId" clId="{E43D238A-BFC3-4774-8131-FAC20065A00E}" dt="2024-09-17T21:10:37.883" v="10" actId="21"/>
        <pc:sldMkLst>
          <pc:docMk/>
          <pc:sldMk cId="537809529" sldId="316"/>
        </pc:sldMkLst>
        <pc:spChg chg="del">
          <ac:chgData name="Kate Shelest" userId="07f64f8295397532" providerId="LiveId" clId="{E43D238A-BFC3-4774-8131-FAC20065A00E}" dt="2024-09-17T21:10:37.883" v="10" actId="21"/>
          <ac:spMkLst>
            <pc:docMk/>
            <pc:sldMk cId="537809529" sldId="316"/>
            <ac:spMk id="5" creationId="{7F576313-F1C8-57CB-82F6-54BC07D3B9F4}"/>
          </ac:spMkLst>
        </pc:spChg>
      </pc:sldChg>
      <pc:sldChg chg="modSp mod">
        <pc:chgData name="Kate Shelest" userId="07f64f8295397532" providerId="LiveId" clId="{E43D238A-BFC3-4774-8131-FAC20065A00E}" dt="2024-09-17T21:13:05.612" v="62" actId="20577"/>
        <pc:sldMkLst>
          <pc:docMk/>
          <pc:sldMk cId="1338167130" sldId="317"/>
        </pc:sldMkLst>
        <pc:spChg chg="mod">
          <ac:chgData name="Kate Shelest" userId="07f64f8295397532" providerId="LiveId" clId="{E43D238A-BFC3-4774-8131-FAC20065A00E}" dt="2024-09-17T21:13:05.612" v="62" actId="20577"/>
          <ac:spMkLst>
            <pc:docMk/>
            <pc:sldMk cId="1338167130" sldId="317"/>
            <ac:spMk id="3" creationId="{B45A4A65-E8B8-40CF-7ABD-97EA8FA97521}"/>
          </ac:spMkLst>
        </pc:spChg>
      </pc:sldChg>
      <pc:sldChg chg="delSp modSp mod">
        <pc:chgData name="Kate Shelest" userId="07f64f8295397532" providerId="LiveId" clId="{E43D238A-BFC3-4774-8131-FAC20065A00E}" dt="2024-09-17T21:09:15.188" v="1" actId="21"/>
        <pc:sldMkLst>
          <pc:docMk/>
          <pc:sldMk cId="2007189787" sldId="320"/>
        </pc:sldMkLst>
        <pc:spChg chg="del mod">
          <ac:chgData name="Kate Shelest" userId="07f64f8295397532" providerId="LiveId" clId="{E43D238A-BFC3-4774-8131-FAC20065A00E}" dt="2024-09-17T21:09:15.188" v="1" actId="21"/>
          <ac:spMkLst>
            <pc:docMk/>
            <pc:sldMk cId="2007189787" sldId="320"/>
            <ac:spMk id="5" creationId="{CF000BE8-06E3-709B-8C75-3D30585BA91E}"/>
          </ac:spMkLst>
        </pc:spChg>
      </pc:sldChg>
      <pc:sldChg chg="delSp mod">
        <pc:chgData name="Kate Shelest" userId="07f64f8295397532" providerId="LiveId" clId="{E43D238A-BFC3-4774-8131-FAC20065A00E}" dt="2024-09-17T21:10:25.458" v="9" actId="21"/>
        <pc:sldMkLst>
          <pc:docMk/>
          <pc:sldMk cId="3695799045" sldId="322"/>
        </pc:sldMkLst>
        <pc:spChg chg="del">
          <ac:chgData name="Kate Shelest" userId="07f64f8295397532" providerId="LiveId" clId="{E43D238A-BFC3-4774-8131-FAC20065A00E}" dt="2024-09-17T21:10:25.458" v="9" actId="21"/>
          <ac:spMkLst>
            <pc:docMk/>
            <pc:sldMk cId="3695799045" sldId="322"/>
            <ac:spMk id="5" creationId="{65BB7B0D-2C02-A23A-F2D3-6CFB76F7F7B2}"/>
          </ac:spMkLst>
        </pc:spChg>
      </pc:sldChg>
      <pc:sldChg chg="delSp mod">
        <pc:chgData name="Kate Shelest" userId="07f64f8295397532" providerId="LiveId" clId="{E43D238A-BFC3-4774-8131-FAC20065A00E}" dt="2024-09-17T21:09:36.369" v="2" actId="21"/>
        <pc:sldMkLst>
          <pc:docMk/>
          <pc:sldMk cId="154436012" sldId="326"/>
        </pc:sldMkLst>
        <pc:spChg chg="del">
          <ac:chgData name="Kate Shelest" userId="07f64f8295397532" providerId="LiveId" clId="{E43D238A-BFC3-4774-8131-FAC20065A00E}" dt="2024-09-17T21:09:36.369" v="2" actId="21"/>
          <ac:spMkLst>
            <pc:docMk/>
            <pc:sldMk cId="154436012" sldId="326"/>
            <ac:spMk id="5" creationId="{CF000BE8-06E3-709B-8C75-3D30585BA91E}"/>
          </ac:spMkLst>
        </pc:spChg>
      </pc:sldChg>
      <pc:sldChg chg="delSp mod">
        <pc:chgData name="Kate Shelest" userId="07f64f8295397532" providerId="LiveId" clId="{E43D238A-BFC3-4774-8131-FAC20065A00E}" dt="2024-09-17T21:09:43.763" v="3" actId="21"/>
        <pc:sldMkLst>
          <pc:docMk/>
          <pc:sldMk cId="1968412586" sldId="327"/>
        </pc:sldMkLst>
        <pc:spChg chg="del">
          <ac:chgData name="Kate Shelest" userId="07f64f8295397532" providerId="LiveId" clId="{E43D238A-BFC3-4774-8131-FAC20065A00E}" dt="2024-09-17T21:09:43.763" v="3" actId="21"/>
          <ac:spMkLst>
            <pc:docMk/>
            <pc:sldMk cId="1968412586" sldId="327"/>
            <ac:spMk id="5" creationId="{CF000BE8-06E3-709B-8C75-3D30585BA91E}"/>
          </ac:spMkLst>
        </pc:spChg>
      </pc:sldChg>
      <pc:sldChg chg="delSp mod">
        <pc:chgData name="Kate Shelest" userId="07f64f8295397532" providerId="LiveId" clId="{E43D238A-BFC3-4774-8131-FAC20065A00E}" dt="2024-09-17T21:09:49.629" v="4" actId="21"/>
        <pc:sldMkLst>
          <pc:docMk/>
          <pc:sldMk cId="843954961" sldId="328"/>
        </pc:sldMkLst>
        <pc:spChg chg="del">
          <ac:chgData name="Kate Shelest" userId="07f64f8295397532" providerId="LiveId" clId="{E43D238A-BFC3-4774-8131-FAC20065A00E}" dt="2024-09-17T21:09:49.629" v="4" actId="21"/>
          <ac:spMkLst>
            <pc:docMk/>
            <pc:sldMk cId="843954961" sldId="328"/>
            <ac:spMk id="5" creationId="{D2B2F056-690D-7822-E3E5-E2A738264F8C}"/>
          </ac:spMkLst>
        </pc:spChg>
      </pc:sldChg>
      <pc:sldChg chg="delSp mod">
        <pc:chgData name="Kate Shelest" userId="07f64f8295397532" providerId="LiveId" clId="{E43D238A-BFC3-4774-8131-FAC20065A00E}" dt="2024-09-17T21:09:55.415" v="5" actId="21"/>
        <pc:sldMkLst>
          <pc:docMk/>
          <pc:sldMk cId="2289137025" sldId="329"/>
        </pc:sldMkLst>
        <pc:spChg chg="del">
          <ac:chgData name="Kate Shelest" userId="07f64f8295397532" providerId="LiveId" clId="{E43D238A-BFC3-4774-8131-FAC20065A00E}" dt="2024-09-17T21:09:55.415" v="5" actId="21"/>
          <ac:spMkLst>
            <pc:docMk/>
            <pc:sldMk cId="2289137025" sldId="329"/>
            <ac:spMk id="5" creationId="{E49DF909-DD8F-3382-304F-0804BDBD4FC1}"/>
          </ac:spMkLst>
        </pc:spChg>
      </pc:sldChg>
      <pc:sldChg chg="delSp mod">
        <pc:chgData name="Kate Shelest" userId="07f64f8295397532" providerId="LiveId" clId="{E43D238A-BFC3-4774-8131-FAC20065A00E}" dt="2024-09-17T21:10:16.607" v="8" actId="21"/>
        <pc:sldMkLst>
          <pc:docMk/>
          <pc:sldMk cId="253853278" sldId="331"/>
        </pc:sldMkLst>
        <pc:spChg chg="del">
          <ac:chgData name="Kate Shelest" userId="07f64f8295397532" providerId="LiveId" clId="{E43D238A-BFC3-4774-8131-FAC20065A00E}" dt="2024-09-17T21:10:16.607" v="8" actId="21"/>
          <ac:spMkLst>
            <pc:docMk/>
            <pc:sldMk cId="253853278" sldId="331"/>
            <ac:spMk id="5" creationId="{49E1189A-D65D-422C-6120-1994AEA8933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53C51-5224-42E3-BFD3-CED9C378AD4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EC4AC10-AAD5-4EF5-A4EA-87E7FB9A84AA}">
      <dgm:prSet phldrT="[Text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CA" sz="1300" dirty="0"/>
            <a:t>spiritua</a:t>
          </a:r>
          <a:r>
            <a:rPr lang="en-CA" sz="1100" dirty="0"/>
            <a:t>l</a:t>
          </a:r>
        </a:p>
      </dgm:t>
    </dgm:pt>
    <dgm:pt modelId="{AEB38738-159A-4C30-A3FB-BF032AD049C0}" type="parTrans" cxnId="{2B111025-ED20-4936-93C0-0B096CA6EB9E}">
      <dgm:prSet/>
      <dgm:spPr/>
      <dgm:t>
        <a:bodyPr/>
        <a:lstStyle/>
        <a:p>
          <a:endParaRPr lang="en-CA"/>
        </a:p>
      </dgm:t>
    </dgm:pt>
    <dgm:pt modelId="{9AC517E5-8DC4-43F8-9A10-319E178367D7}" type="sibTrans" cxnId="{2B111025-ED20-4936-93C0-0B096CA6EB9E}">
      <dgm:prSet/>
      <dgm:spPr/>
      <dgm:t>
        <a:bodyPr/>
        <a:lstStyle/>
        <a:p>
          <a:endParaRPr lang="en-CA"/>
        </a:p>
      </dgm:t>
    </dgm:pt>
    <dgm:pt modelId="{942A7F36-87DD-402D-A4BB-F6842CF312F1}">
      <dgm:prSet phldrT="[Text]"/>
      <dgm:spPr>
        <a:solidFill>
          <a:srgbClr val="FFFF00">
            <a:alpha val="50000"/>
          </a:srgbClr>
        </a:solidFill>
        <a:ln>
          <a:solidFill>
            <a:srgbClr val="7030A0"/>
          </a:solidFill>
        </a:ln>
      </dgm:spPr>
      <dgm:t>
        <a:bodyPr/>
        <a:lstStyle/>
        <a:p>
          <a:r>
            <a:rPr lang="en-CA" b="0" dirty="0"/>
            <a:t>mental</a:t>
          </a:r>
        </a:p>
      </dgm:t>
    </dgm:pt>
    <dgm:pt modelId="{D97B625F-CDC4-44AB-912F-82B57429F5F2}" type="parTrans" cxnId="{79375B46-0E0B-4403-8BE2-C6FB6B83D0E2}">
      <dgm:prSet/>
      <dgm:spPr/>
      <dgm:t>
        <a:bodyPr/>
        <a:lstStyle/>
        <a:p>
          <a:endParaRPr lang="en-CA"/>
        </a:p>
      </dgm:t>
    </dgm:pt>
    <dgm:pt modelId="{DC37C45D-6334-4B7D-B595-3A37619672CC}" type="sibTrans" cxnId="{79375B46-0E0B-4403-8BE2-C6FB6B83D0E2}">
      <dgm:prSet/>
      <dgm:spPr/>
      <dgm:t>
        <a:bodyPr/>
        <a:lstStyle/>
        <a:p>
          <a:endParaRPr lang="en-CA"/>
        </a:p>
      </dgm:t>
    </dgm:pt>
    <dgm:pt modelId="{C310AA29-B425-41D6-9CD5-67AF07C8B3D8}">
      <dgm:prSet phldrT="[Text]"/>
      <dgm:spPr>
        <a:solidFill>
          <a:schemeClr val="accent4">
            <a:alpha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CA" dirty="0"/>
            <a:t>emotional</a:t>
          </a:r>
        </a:p>
      </dgm:t>
    </dgm:pt>
    <dgm:pt modelId="{E88E9970-E33E-40D5-BF33-6EF07D0B5D64}" type="parTrans" cxnId="{04B0E827-E2B3-47D2-B009-4BE692929FD8}">
      <dgm:prSet/>
      <dgm:spPr/>
      <dgm:t>
        <a:bodyPr/>
        <a:lstStyle/>
        <a:p>
          <a:endParaRPr lang="en-CA"/>
        </a:p>
      </dgm:t>
    </dgm:pt>
    <dgm:pt modelId="{C613C21A-4A7B-4DD2-845D-6CC50031E764}" type="sibTrans" cxnId="{04B0E827-E2B3-47D2-B009-4BE692929FD8}">
      <dgm:prSet/>
      <dgm:spPr/>
      <dgm:t>
        <a:bodyPr/>
        <a:lstStyle/>
        <a:p>
          <a:endParaRPr lang="en-CA"/>
        </a:p>
      </dgm:t>
    </dgm:pt>
    <dgm:pt modelId="{8AA44AD7-C0D1-4A8E-874D-9936E9EB0942}">
      <dgm:prSet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CA" dirty="0"/>
            <a:t>physical</a:t>
          </a:r>
        </a:p>
      </dgm:t>
    </dgm:pt>
    <dgm:pt modelId="{73BFCA1A-1759-4372-A072-A39CF85FB41D}" type="parTrans" cxnId="{114F8582-C5E1-48FD-ADA8-BBE6AC28AA8C}">
      <dgm:prSet/>
      <dgm:spPr/>
      <dgm:t>
        <a:bodyPr/>
        <a:lstStyle/>
        <a:p>
          <a:endParaRPr lang="en-CA"/>
        </a:p>
      </dgm:t>
    </dgm:pt>
    <dgm:pt modelId="{75B09F31-85ED-46FA-8F4B-E8FB21AF669E}" type="sibTrans" cxnId="{114F8582-C5E1-48FD-ADA8-BBE6AC28AA8C}">
      <dgm:prSet/>
      <dgm:spPr/>
      <dgm:t>
        <a:bodyPr/>
        <a:lstStyle/>
        <a:p>
          <a:endParaRPr lang="en-CA"/>
        </a:p>
      </dgm:t>
    </dgm:pt>
    <dgm:pt modelId="{A0050A41-1985-46B4-9B43-9CC34D3AAC92}" type="pres">
      <dgm:prSet presAssocID="{58453C51-5224-42E3-BFD3-CED9C378AD4C}" presName="compositeShape" presStyleCnt="0">
        <dgm:presLayoutVars>
          <dgm:chMax val="7"/>
          <dgm:dir/>
          <dgm:resizeHandles val="exact"/>
        </dgm:presLayoutVars>
      </dgm:prSet>
      <dgm:spPr/>
    </dgm:pt>
    <dgm:pt modelId="{4083E4C7-BEBF-447C-AFB1-679A4F4F2AE2}" type="pres">
      <dgm:prSet presAssocID="{1EC4AC10-AAD5-4EF5-A4EA-87E7FB9A84AA}" presName="circ1" presStyleLbl="vennNode1" presStyleIdx="0" presStyleCnt="4" custLinFactNeighborX="-5332" custLinFactNeighborY="379"/>
      <dgm:spPr/>
    </dgm:pt>
    <dgm:pt modelId="{A24F92C3-68B3-4B55-9F06-AFBD12DB8525}" type="pres">
      <dgm:prSet presAssocID="{1EC4AC10-AAD5-4EF5-A4EA-87E7FB9A84A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745DA1F-2B06-4CA6-A82B-165FA85CA1FC}" type="pres">
      <dgm:prSet presAssocID="{942A7F36-87DD-402D-A4BB-F6842CF312F1}" presName="circ2" presStyleLbl="vennNode1" presStyleIdx="1" presStyleCnt="4" custLinFactNeighborX="-10665" custLinFactNeighborY="-5818"/>
      <dgm:spPr/>
    </dgm:pt>
    <dgm:pt modelId="{82370E5C-9AB1-4EAC-BFC7-A28F4868F2D0}" type="pres">
      <dgm:prSet presAssocID="{942A7F36-87DD-402D-A4BB-F6842CF312F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FDD6B2D-5214-4D1D-AC71-78CE91C45B5C}" type="pres">
      <dgm:prSet presAssocID="{8AA44AD7-C0D1-4A8E-874D-9936E9EB0942}" presName="circ3" presStyleLbl="vennNode1" presStyleIdx="2" presStyleCnt="4" custLinFactNeighborX="-4849" custLinFactNeighborY="-11652"/>
      <dgm:spPr/>
    </dgm:pt>
    <dgm:pt modelId="{D5E1FABC-4355-4A1E-A9A4-E529847741AE}" type="pres">
      <dgm:prSet presAssocID="{8AA44AD7-C0D1-4A8E-874D-9936E9EB094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5293CED-2DAD-4276-94EC-53BC1B33A5D7}" type="pres">
      <dgm:prSet presAssocID="{C310AA29-B425-41D6-9CD5-67AF07C8B3D8}" presName="circ4" presStyleLbl="vennNode1" presStyleIdx="3" presStyleCnt="4" custLinFactNeighborX="-1455" custLinFactNeighborY="-3878"/>
      <dgm:spPr/>
    </dgm:pt>
    <dgm:pt modelId="{FF2837F0-42D8-41C1-98D7-AB0813EFC94B}" type="pres">
      <dgm:prSet presAssocID="{C310AA29-B425-41D6-9CD5-67AF07C8B3D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68B8B04-1504-4238-883A-EE4F57B2065E}" type="presOf" srcId="{C310AA29-B425-41D6-9CD5-67AF07C8B3D8}" destId="{35293CED-2DAD-4276-94EC-53BC1B33A5D7}" srcOrd="0" destOrd="0" presId="urn:microsoft.com/office/officeart/2005/8/layout/venn1"/>
    <dgm:cxn modelId="{8CA98119-816B-4BCF-AE38-2E6CEDC20821}" type="presOf" srcId="{1EC4AC10-AAD5-4EF5-A4EA-87E7FB9A84AA}" destId="{4083E4C7-BEBF-447C-AFB1-679A4F4F2AE2}" srcOrd="0" destOrd="0" presId="urn:microsoft.com/office/officeart/2005/8/layout/venn1"/>
    <dgm:cxn modelId="{A0217523-328B-4F80-8031-553D7F85A443}" type="presOf" srcId="{1EC4AC10-AAD5-4EF5-A4EA-87E7FB9A84AA}" destId="{A24F92C3-68B3-4B55-9F06-AFBD12DB8525}" srcOrd="1" destOrd="0" presId="urn:microsoft.com/office/officeart/2005/8/layout/venn1"/>
    <dgm:cxn modelId="{2B111025-ED20-4936-93C0-0B096CA6EB9E}" srcId="{58453C51-5224-42E3-BFD3-CED9C378AD4C}" destId="{1EC4AC10-AAD5-4EF5-A4EA-87E7FB9A84AA}" srcOrd="0" destOrd="0" parTransId="{AEB38738-159A-4C30-A3FB-BF032AD049C0}" sibTransId="{9AC517E5-8DC4-43F8-9A10-319E178367D7}"/>
    <dgm:cxn modelId="{04B0E827-E2B3-47D2-B009-4BE692929FD8}" srcId="{58453C51-5224-42E3-BFD3-CED9C378AD4C}" destId="{C310AA29-B425-41D6-9CD5-67AF07C8B3D8}" srcOrd="3" destOrd="0" parTransId="{E88E9970-E33E-40D5-BF33-6EF07D0B5D64}" sibTransId="{C613C21A-4A7B-4DD2-845D-6CC50031E764}"/>
    <dgm:cxn modelId="{2289CF2B-25CB-47F9-BF4F-DE0C006ED237}" type="presOf" srcId="{8AA44AD7-C0D1-4A8E-874D-9936E9EB0942}" destId="{D5E1FABC-4355-4A1E-A9A4-E529847741AE}" srcOrd="1" destOrd="0" presId="urn:microsoft.com/office/officeart/2005/8/layout/venn1"/>
    <dgm:cxn modelId="{60B81430-0FA9-40F5-84B4-DBD1EB64599D}" type="presOf" srcId="{8AA44AD7-C0D1-4A8E-874D-9936E9EB0942}" destId="{5FDD6B2D-5214-4D1D-AC71-78CE91C45B5C}" srcOrd="0" destOrd="0" presId="urn:microsoft.com/office/officeart/2005/8/layout/venn1"/>
    <dgm:cxn modelId="{79375B46-0E0B-4403-8BE2-C6FB6B83D0E2}" srcId="{58453C51-5224-42E3-BFD3-CED9C378AD4C}" destId="{942A7F36-87DD-402D-A4BB-F6842CF312F1}" srcOrd="1" destOrd="0" parTransId="{D97B625F-CDC4-44AB-912F-82B57429F5F2}" sibTransId="{DC37C45D-6334-4B7D-B595-3A37619672CC}"/>
    <dgm:cxn modelId="{4B6D4C4D-CC1C-450B-B208-ED84F964108D}" type="presOf" srcId="{942A7F36-87DD-402D-A4BB-F6842CF312F1}" destId="{82370E5C-9AB1-4EAC-BFC7-A28F4868F2D0}" srcOrd="1" destOrd="0" presId="urn:microsoft.com/office/officeart/2005/8/layout/venn1"/>
    <dgm:cxn modelId="{114F8582-C5E1-48FD-ADA8-BBE6AC28AA8C}" srcId="{58453C51-5224-42E3-BFD3-CED9C378AD4C}" destId="{8AA44AD7-C0D1-4A8E-874D-9936E9EB0942}" srcOrd="2" destOrd="0" parTransId="{73BFCA1A-1759-4372-A072-A39CF85FB41D}" sibTransId="{75B09F31-85ED-46FA-8F4B-E8FB21AF669E}"/>
    <dgm:cxn modelId="{00497E94-FA08-4F5C-A677-0879EA5F7C87}" type="presOf" srcId="{942A7F36-87DD-402D-A4BB-F6842CF312F1}" destId="{0745DA1F-2B06-4CA6-A82B-165FA85CA1FC}" srcOrd="0" destOrd="0" presId="urn:microsoft.com/office/officeart/2005/8/layout/venn1"/>
    <dgm:cxn modelId="{9CC04CA2-1F98-4E43-A4E3-C881C3B32C3F}" type="presOf" srcId="{C310AA29-B425-41D6-9CD5-67AF07C8B3D8}" destId="{FF2837F0-42D8-41C1-98D7-AB0813EFC94B}" srcOrd="1" destOrd="0" presId="urn:microsoft.com/office/officeart/2005/8/layout/venn1"/>
    <dgm:cxn modelId="{BF2D82AC-618E-42C3-B11C-06FD5D5B92FA}" type="presOf" srcId="{58453C51-5224-42E3-BFD3-CED9C378AD4C}" destId="{A0050A41-1985-46B4-9B43-9CC34D3AAC92}" srcOrd="0" destOrd="0" presId="urn:microsoft.com/office/officeart/2005/8/layout/venn1"/>
    <dgm:cxn modelId="{6AEB1BE1-4E05-4432-A5CE-ED5757638A49}" type="presParOf" srcId="{A0050A41-1985-46B4-9B43-9CC34D3AAC92}" destId="{4083E4C7-BEBF-447C-AFB1-679A4F4F2AE2}" srcOrd="0" destOrd="0" presId="urn:microsoft.com/office/officeart/2005/8/layout/venn1"/>
    <dgm:cxn modelId="{AB9E0696-886C-4063-9125-4A48071158D3}" type="presParOf" srcId="{A0050A41-1985-46B4-9B43-9CC34D3AAC92}" destId="{A24F92C3-68B3-4B55-9F06-AFBD12DB8525}" srcOrd="1" destOrd="0" presId="urn:microsoft.com/office/officeart/2005/8/layout/venn1"/>
    <dgm:cxn modelId="{E713D6B5-5BE8-4924-AA57-F0DE8F843528}" type="presParOf" srcId="{A0050A41-1985-46B4-9B43-9CC34D3AAC92}" destId="{0745DA1F-2B06-4CA6-A82B-165FA85CA1FC}" srcOrd="2" destOrd="0" presId="urn:microsoft.com/office/officeart/2005/8/layout/venn1"/>
    <dgm:cxn modelId="{5C2C5B3C-7E4B-475F-A8F6-3921B2B1EE48}" type="presParOf" srcId="{A0050A41-1985-46B4-9B43-9CC34D3AAC92}" destId="{82370E5C-9AB1-4EAC-BFC7-A28F4868F2D0}" srcOrd="3" destOrd="0" presId="urn:microsoft.com/office/officeart/2005/8/layout/venn1"/>
    <dgm:cxn modelId="{9865949B-563A-4199-BA66-68B557BB5C99}" type="presParOf" srcId="{A0050A41-1985-46B4-9B43-9CC34D3AAC92}" destId="{5FDD6B2D-5214-4D1D-AC71-78CE91C45B5C}" srcOrd="4" destOrd="0" presId="urn:microsoft.com/office/officeart/2005/8/layout/venn1"/>
    <dgm:cxn modelId="{4A54B918-9661-4FA8-B8F2-1BC8721E10C6}" type="presParOf" srcId="{A0050A41-1985-46B4-9B43-9CC34D3AAC92}" destId="{D5E1FABC-4355-4A1E-A9A4-E529847741AE}" srcOrd="5" destOrd="0" presId="urn:microsoft.com/office/officeart/2005/8/layout/venn1"/>
    <dgm:cxn modelId="{E5D2686C-3546-4355-BA12-29A4A7A7FEC9}" type="presParOf" srcId="{A0050A41-1985-46B4-9B43-9CC34D3AAC92}" destId="{35293CED-2DAD-4276-94EC-53BC1B33A5D7}" srcOrd="6" destOrd="0" presId="urn:microsoft.com/office/officeart/2005/8/layout/venn1"/>
    <dgm:cxn modelId="{DF87F804-64B2-4BF3-ADE0-883AB12DD7C2}" type="presParOf" srcId="{A0050A41-1985-46B4-9B43-9CC34D3AAC92}" destId="{FF2837F0-42D8-41C1-98D7-AB0813EFC94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01F526-A2A0-41AF-A786-DE0CD93B967E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DA5511C-E19F-4F1C-BB73-FFD655962D00}">
      <dgm:prSet/>
      <dgm:spPr/>
      <dgm:t>
        <a:bodyPr/>
        <a:lstStyle/>
        <a:p>
          <a:r>
            <a:rPr lang="en-CA" b="1" dirty="0"/>
            <a:t>4 Themes were identified through this assessment:</a:t>
          </a:r>
          <a:endParaRPr lang="en-US" dirty="0"/>
        </a:p>
      </dgm:t>
    </dgm:pt>
    <dgm:pt modelId="{FE870829-04B9-4C53-BB28-4409F4225763}" type="parTrans" cxnId="{95047CC5-D74E-4420-BC61-BD4E28B957B7}">
      <dgm:prSet/>
      <dgm:spPr/>
      <dgm:t>
        <a:bodyPr/>
        <a:lstStyle/>
        <a:p>
          <a:endParaRPr lang="en-US"/>
        </a:p>
      </dgm:t>
    </dgm:pt>
    <dgm:pt modelId="{B1605956-BF02-4642-A050-7289C797D7A7}" type="sibTrans" cxnId="{95047CC5-D74E-4420-BC61-BD4E28B957B7}">
      <dgm:prSet/>
      <dgm:spPr/>
      <dgm:t>
        <a:bodyPr/>
        <a:lstStyle/>
        <a:p>
          <a:endParaRPr lang="en-US"/>
        </a:p>
      </dgm:t>
    </dgm:pt>
    <dgm:pt modelId="{86F6352A-8351-4EC5-A18C-A4E486936609}">
      <dgm:prSet/>
      <dgm:spPr/>
      <dgm:t>
        <a:bodyPr/>
        <a:lstStyle/>
        <a:p>
          <a:r>
            <a:rPr lang="en-CA"/>
            <a:t>Grief due to loss of parent in the past year</a:t>
          </a:r>
          <a:endParaRPr lang="en-US"/>
        </a:p>
      </dgm:t>
    </dgm:pt>
    <dgm:pt modelId="{1EFC70BC-25E2-4AF3-9172-F7E018D3AE86}" type="parTrans" cxnId="{077CED81-67D0-4863-A4F9-74920FF6593E}">
      <dgm:prSet/>
      <dgm:spPr/>
      <dgm:t>
        <a:bodyPr/>
        <a:lstStyle/>
        <a:p>
          <a:endParaRPr lang="en-US"/>
        </a:p>
      </dgm:t>
    </dgm:pt>
    <dgm:pt modelId="{D2EFF1A8-3457-45FB-BE53-538B32427A94}" type="sibTrans" cxnId="{077CED81-67D0-4863-A4F9-74920FF6593E}">
      <dgm:prSet/>
      <dgm:spPr/>
      <dgm:t>
        <a:bodyPr/>
        <a:lstStyle/>
        <a:p>
          <a:endParaRPr lang="en-US"/>
        </a:p>
      </dgm:t>
    </dgm:pt>
    <dgm:pt modelId="{63B72EB4-144F-4A19-809C-A7F354EB3E3B}">
      <dgm:prSet/>
      <dgm:spPr/>
      <dgm:t>
        <a:bodyPr/>
        <a:lstStyle/>
        <a:p>
          <a:r>
            <a:rPr lang="en-CA" dirty="0"/>
            <a:t>Mental stress due to perception of self at work</a:t>
          </a:r>
          <a:endParaRPr lang="en-US" dirty="0"/>
        </a:p>
      </dgm:t>
    </dgm:pt>
    <dgm:pt modelId="{673F8BFE-1C22-42F6-B9C3-6A7F2146BACC}" type="parTrans" cxnId="{67737106-7CD2-4096-BE0E-494ECE5E0CAB}">
      <dgm:prSet/>
      <dgm:spPr/>
      <dgm:t>
        <a:bodyPr/>
        <a:lstStyle/>
        <a:p>
          <a:endParaRPr lang="en-US"/>
        </a:p>
      </dgm:t>
    </dgm:pt>
    <dgm:pt modelId="{4DADE573-C10A-4F1D-992E-F5A8DF7CC30E}" type="sibTrans" cxnId="{67737106-7CD2-4096-BE0E-494ECE5E0CAB}">
      <dgm:prSet/>
      <dgm:spPr/>
      <dgm:t>
        <a:bodyPr/>
        <a:lstStyle/>
        <a:p>
          <a:endParaRPr lang="en-US"/>
        </a:p>
      </dgm:t>
    </dgm:pt>
    <dgm:pt modelId="{9FCBB645-4D61-4877-98EF-649662652AFF}">
      <dgm:prSet/>
      <dgm:spPr/>
      <dgm:t>
        <a:bodyPr/>
        <a:lstStyle/>
        <a:p>
          <a:r>
            <a:rPr lang="en-CA" dirty="0"/>
            <a:t>Emotional stress due to family relationships</a:t>
          </a:r>
          <a:endParaRPr lang="en-US" dirty="0"/>
        </a:p>
      </dgm:t>
    </dgm:pt>
    <dgm:pt modelId="{4B23AA31-EBB4-4286-8FAD-EF9E9CAFD833}" type="parTrans" cxnId="{ACB15F71-B16B-4BEA-B419-BE0DE3EDCB43}">
      <dgm:prSet/>
      <dgm:spPr/>
      <dgm:t>
        <a:bodyPr/>
        <a:lstStyle/>
        <a:p>
          <a:endParaRPr lang="en-US"/>
        </a:p>
      </dgm:t>
    </dgm:pt>
    <dgm:pt modelId="{09DBD690-FD7A-4766-A922-A50C6677ACEB}" type="sibTrans" cxnId="{ACB15F71-B16B-4BEA-B419-BE0DE3EDCB43}">
      <dgm:prSet/>
      <dgm:spPr/>
      <dgm:t>
        <a:bodyPr/>
        <a:lstStyle/>
        <a:p>
          <a:endParaRPr lang="en-US"/>
        </a:p>
      </dgm:t>
    </dgm:pt>
    <dgm:pt modelId="{E9BD1EC2-46D2-4548-AE69-0B9A2D1F2CE4}">
      <dgm:prSet/>
      <dgm:spPr/>
      <dgm:t>
        <a:bodyPr/>
        <a:lstStyle/>
        <a:p>
          <a:r>
            <a:rPr lang="en-CA" dirty="0"/>
            <a:t>The sense of feeling ‘disconnected from my body’ and the need for ‘getting solid again’</a:t>
          </a:r>
          <a:endParaRPr lang="en-US" dirty="0"/>
        </a:p>
      </dgm:t>
    </dgm:pt>
    <dgm:pt modelId="{9F88284D-D199-4104-B949-B26AF9EE4951}" type="parTrans" cxnId="{DB0874D5-729F-4C64-BE6A-4919D5FDCAF3}">
      <dgm:prSet/>
      <dgm:spPr/>
      <dgm:t>
        <a:bodyPr/>
        <a:lstStyle/>
        <a:p>
          <a:endParaRPr lang="en-US"/>
        </a:p>
      </dgm:t>
    </dgm:pt>
    <dgm:pt modelId="{CE2606BC-B6F3-4413-98C3-6354A441F726}" type="sibTrans" cxnId="{DB0874D5-729F-4C64-BE6A-4919D5FDCAF3}">
      <dgm:prSet/>
      <dgm:spPr/>
      <dgm:t>
        <a:bodyPr/>
        <a:lstStyle/>
        <a:p>
          <a:endParaRPr lang="en-US"/>
        </a:p>
      </dgm:t>
    </dgm:pt>
    <dgm:pt modelId="{1A53CE81-FF0E-4489-B65D-E124C8032617}" type="pres">
      <dgm:prSet presAssocID="{B801F526-A2A0-41AF-A786-DE0CD93B967E}" presName="Name0" presStyleCnt="0">
        <dgm:presLayoutVars>
          <dgm:dir/>
          <dgm:animLvl val="lvl"/>
          <dgm:resizeHandles val="exact"/>
        </dgm:presLayoutVars>
      </dgm:prSet>
      <dgm:spPr/>
    </dgm:pt>
    <dgm:pt modelId="{8DBEA3B4-8D43-4F53-A2EE-024C379E70DF}" type="pres">
      <dgm:prSet presAssocID="{CDA5511C-E19F-4F1C-BB73-FFD655962D00}" presName="linNode" presStyleCnt="0"/>
      <dgm:spPr/>
    </dgm:pt>
    <dgm:pt modelId="{D85B171E-5DE3-4864-B0E1-7AA13B8FC1DF}" type="pres">
      <dgm:prSet presAssocID="{CDA5511C-E19F-4F1C-BB73-FFD655962D00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2ACFE373-ADAB-4A9E-B4AA-C7E02C2F497B}" type="pres">
      <dgm:prSet presAssocID="{CDA5511C-E19F-4F1C-BB73-FFD655962D00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67737106-7CD2-4096-BE0E-494ECE5E0CAB}" srcId="{CDA5511C-E19F-4F1C-BB73-FFD655962D00}" destId="{63B72EB4-144F-4A19-809C-A7F354EB3E3B}" srcOrd="1" destOrd="0" parTransId="{673F8BFE-1C22-42F6-B9C3-6A7F2146BACC}" sibTransId="{4DADE573-C10A-4F1D-992E-F5A8DF7CC30E}"/>
    <dgm:cxn modelId="{00BE1225-4E86-4A23-BAF9-A7A5B2027784}" type="presOf" srcId="{CDA5511C-E19F-4F1C-BB73-FFD655962D00}" destId="{D85B171E-5DE3-4864-B0E1-7AA13B8FC1DF}" srcOrd="0" destOrd="0" presId="urn:microsoft.com/office/officeart/2005/8/layout/vList5"/>
    <dgm:cxn modelId="{6D0C4827-AA98-4E3B-9D08-AB8CBE5AFF25}" type="presOf" srcId="{E9BD1EC2-46D2-4548-AE69-0B9A2D1F2CE4}" destId="{2ACFE373-ADAB-4A9E-B4AA-C7E02C2F497B}" srcOrd="0" destOrd="3" presId="urn:microsoft.com/office/officeart/2005/8/layout/vList5"/>
    <dgm:cxn modelId="{68A6F45D-95E8-4A8B-BD36-E69B68761FE6}" type="presOf" srcId="{63B72EB4-144F-4A19-809C-A7F354EB3E3B}" destId="{2ACFE373-ADAB-4A9E-B4AA-C7E02C2F497B}" srcOrd="0" destOrd="1" presId="urn:microsoft.com/office/officeart/2005/8/layout/vList5"/>
    <dgm:cxn modelId="{1005D446-6E2E-421C-BE68-2A1DBB739D0B}" type="presOf" srcId="{86F6352A-8351-4EC5-A18C-A4E486936609}" destId="{2ACFE373-ADAB-4A9E-B4AA-C7E02C2F497B}" srcOrd="0" destOrd="0" presId="urn:microsoft.com/office/officeart/2005/8/layout/vList5"/>
    <dgm:cxn modelId="{ACB15F71-B16B-4BEA-B419-BE0DE3EDCB43}" srcId="{CDA5511C-E19F-4F1C-BB73-FFD655962D00}" destId="{9FCBB645-4D61-4877-98EF-649662652AFF}" srcOrd="2" destOrd="0" parTransId="{4B23AA31-EBB4-4286-8FAD-EF9E9CAFD833}" sibTransId="{09DBD690-FD7A-4766-A922-A50C6677ACEB}"/>
    <dgm:cxn modelId="{077CED81-67D0-4863-A4F9-74920FF6593E}" srcId="{CDA5511C-E19F-4F1C-BB73-FFD655962D00}" destId="{86F6352A-8351-4EC5-A18C-A4E486936609}" srcOrd="0" destOrd="0" parTransId="{1EFC70BC-25E2-4AF3-9172-F7E018D3AE86}" sibTransId="{D2EFF1A8-3457-45FB-BE53-538B32427A94}"/>
    <dgm:cxn modelId="{3A06C08C-FC36-4FF9-B1FC-FA5FED2BF28F}" type="presOf" srcId="{B801F526-A2A0-41AF-A786-DE0CD93B967E}" destId="{1A53CE81-FF0E-4489-B65D-E124C8032617}" srcOrd="0" destOrd="0" presId="urn:microsoft.com/office/officeart/2005/8/layout/vList5"/>
    <dgm:cxn modelId="{95047CC5-D74E-4420-BC61-BD4E28B957B7}" srcId="{B801F526-A2A0-41AF-A786-DE0CD93B967E}" destId="{CDA5511C-E19F-4F1C-BB73-FFD655962D00}" srcOrd="0" destOrd="0" parTransId="{FE870829-04B9-4C53-BB28-4409F4225763}" sibTransId="{B1605956-BF02-4642-A050-7289C797D7A7}"/>
    <dgm:cxn modelId="{DB0874D5-729F-4C64-BE6A-4919D5FDCAF3}" srcId="{CDA5511C-E19F-4F1C-BB73-FFD655962D00}" destId="{E9BD1EC2-46D2-4548-AE69-0B9A2D1F2CE4}" srcOrd="3" destOrd="0" parTransId="{9F88284D-D199-4104-B949-B26AF9EE4951}" sibTransId="{CE2606BC-B6F3-4413-98C3-6354A441F726}"/>
    <dgm:cxn modelId="{5D70C2EA-A052-49E2-AA0F-F3E494F5AE69}" type="presOf" srcId="{9FCBB645-4D61-4877-98EF-649662652AFF}" destId="{2ACFE373-ADAB-4A9E-B4AA-C7E02C2F497B}" srcOrd="0" destOrd="2" presId="urn:microsoft.com/office/officeart/2005/8/layout/vList5"/>
    <dgm:cxn modelId="{66A62CE3-0BB2-4F53-8BB8-7A10D97A971D}" type="presParOf" srcId="{1A53CE81-FF0E-4489-B65D-E124C8032617}" destId="{8DBEA3B4-8D43-4F53-A2EE-024C379E70DF}" srcOrd="0" destOrd="0" presId="urn:microsoft.com/office/officeart/2005/8/layout/vList5"/>
    <dgm:cxn modelId="{A4BE1BA4-675C-47A5-9089-09AD6A5F0A89}" type="presParOf" srcId="{8DBEA3B4-8D43-4F53-A2EE-024C379E70DF}" destId="{D85B171E-5DE3-4864-B0E1-7AA13B8FC1DF}" srcOrd="0" destOrd="0" presId="urn:microsoft.com/office/officeart/2005/8/layout/vList5"/>
    <dgm:cxn modelId="{A377FDE2-BC96-4AAA-8027-87FFEDADB660}" type="presParOf" srcId="{8DBEA3B4-8D43-4F53-A2EE-024C379E70DF}" destId="{2ACFE373-ADAB-4A9E-B4AA-C7E02C2F49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3E4C7-BEBF-447C-AFB1-679A4F4F2AE2}">
      <dsp:nvSpPr>
        <dsp:cNvPr id="0" name=""/>
        <dsp:cNvSpPr/>
      </dsp:nvSpPr>
      <dsp:spPr>
        <a:xfrm>
          <a:off x="1205473" y="39565"/>
          <a:ext cx="1718691" cy="1718691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/>
            <a:t>spiritua</a:t>
          </a:r>
          <a:r>
            <a:rPr lang="en-CA" sz="1100" kern="1200" dirty="0"/>
            <a:t>l</a:t>
          </a:r>
        </a:p>
      </dsp:txBody>
      <dsp:txXfrm>
        <a:off x="1403784" y="270927"/>
        <a:ext cx="1322070" cy="545353"/>
      </dsp:txXfrm>
    </dsp:sp>
    <dsp:sp modelId="{0745DA1F-2B06-4CA6-A82B-165FA85CA1FC}">
      <dsp:nvSpPr>
        <dsp:cNvPr id="0" name=""/>
        <dsp:cNvSpPr/>
      </dsp:nvSpPr>
      <dsp:spPr>
        <a:xfrm>
          <a:off x="1874006" y="693248"/>
          <a:ext cx="1718691" cy="1718691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0" kern="1200" dirty="0"/>
            <a:t>mental</a:t>
          </a:r>
        </a:p>
      </dsp:txBody>
      <dsp:txXfrm>
        <a:off x="2799455" y="891559"/>
        <a:ext cx="661035" cy="1322070"/>
      </dsp:txXfrm>
    </dsp:sp>
    <dsp:sp modelId="{5FDD6B2D-5214-4D1D-AC71-78CE91C45B5C}">
      <dsp:nvSpPr>
        <dsp:cNvPr id="0" name=""/>
        <dsp:cNvSpPr/>
      </dsp:nvSpPr>
      <dsp:spPr>
        <a:xfrm>
          <a:off x="1213775" y="1353170"/>
          <a:ext cx="1718691" cy="1718691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/>
            <a:t>physical</a:t>
          </a:r>
        </a:p>
      </dsp:txBody>
      <dsp:txXfrm>
        <a:off x="1412085" y="2295145"/>
        <a:ext cx="1322070" cy="545353"/>
      </dsp:txXfrm>
    </dsp:sp>
    <dsp:sp modelId="{35293CED-2DAD-4276-94EC-53BC1B33A5D7}">
      <dsp:nvSpPr>
        <dsp:cNvPr id="0" name=""/>
        <dsp:cNvSpPr/>
      </dsp:nvSpPr>
      <dsp:spPr>
        <a:xfrm>
          <a:off x="511917" y="726591"/>
          <a:ext cx="1718691" cy="1718691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/>
            <a:t>emotional</a:t>
          </a:r>
        </a:p>
      </dsp:txBody>
      <dsp:txXfrm>
        <a:off x="644124" y="924901"/>
        <a:ext cx="661035" cy="1322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FE373-ADAB-4A9E-B4AA-C7E02C2F497B}">
      <dsp:nvSpPr>
        <dsp:cNvPr id="0" name=""/>
        <dsp:cNvSpPr/>
      </dsp:nvSpPr>
      <dsp:spPr>
        <a:xfrm rot="5400000">
          <a:off x="5695162" y="-1628140"/>
          <a:ext cx="2699308" cy="663041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600" kern="1200"/>
            <a:t>Grief due to loss of parent in the past year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600" kern="1200" dirty="0"/>
            <a:t>Mental stress due to perception of self at work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600" kern="1200" dirty="0"/>
            <a:t>Emotional stress due to family relationships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600" kern="1200" dirty="0"/>
            <a:t>The sense of feeling ‘disconnected from my body’ and the need for ‘getting solid again’</a:t>
          </a:r>
          <a:endParaRPr lang="en-US" sz="2600" kern="1200" dirty="0"/>
        </a:p>
      </dsp:txBody>
      <dsp:txXfrm rot="-5400000">
        <a:off x="3729609" y="469182"/>
        <a:ext cx="6498647" cy="2435770"/>
      </dsp:txXfrm>
    </dsp:sp>
    <dsp:sp modelId="{D85B171E-5DE3-4864-B0E1-7AA13B8FC1DF}">
      <dsp:nvSpPr>
        <dsp:cNvPr id="0" name=""/>
        <dsp:cNvSpPr/>
      </dsp:nvSpPr>
      <dsp:spPr>
        <a:xfrm>
          <a:off x="0" y="0"/>
          <a:ext cx="3729609" cy="337413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200" b="1" kern="1200" dirty="0"/>
            <a:t>4 Themes were identified through this assessment:</a:t>
          </a:r>
          <a:endParaRPr lang="en-US" sz="4200" kern="1200" dirty="0"/>
        </a:p>
      </dsp:txBody>
      <dsp:txXfrm>
        <a:off x="164712" y="164712"/>
        <a:ext cx="3400185" cy="3044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9/17/2024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372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409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366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628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0893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499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5550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274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anchor="ctr" anchorCtr="0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napseintegralhealth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ynapsehealth@shaw.ca" TargetMode="External"/><Relationship Id="rId5" Type="http://schemas.openxmlformats.org/officeDocument/2006/relationships/hyperlink" Target="mailto:nursing@shaw.ca" TargetMode="External"/><Relationship Id="rId4" Type="http://schemas.openxmlformats.org/officeDocument/2006/relationships/hyperlink" Target="http://www.theconsciousnurseproject.c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/>
          <a:p>
            <a:r>
              <a:rPr lang="en-US" dirty="0"/>
              <a:t>Holistic Nurse Coaching</a:t>
            </a:r>
            <a:br>
              <a:rPr lang="en-US" dirty="0"/>
            </a:br>
            <a:r>
              <a:rPr lang="en-US" dirty="0"/>
              <a:t>A Case Study</a:t>
            </a:r>
            <a:br>
              <a:rPr lang="en-US" dirty="0"/>
            </a:br>
            <a:br>
              <a:rPr lang="en-US" dirty="0"/>
            </a:br>
            <a:r>
              <a:rPr lang="en-US" sz="1400" dirty="0"/>
              <a:t>presented by</a:t>
            </a:r>
            <a:br>
              <a:rPr lang="en-US" sz="1400" dirty="0"/>
            </a:br>
            <a:r>
              <a:rPr lang="en-US" sz="1400" dirty="0"/>
              <a:t>Kate Shelest RN BSN MAIH</a:t>
            </a:r>
            <a:br>
              <a:rPr lang="en-US" sz="1400" dirty="0"/>
            </a:br>
            <a:r>
              <a:rPr lang="en-US" sz="1400" dirty="0"/>
              <a:t>CCHNC-C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A3514B-E2B3-CA9C-049E-527879578A3B}"/>
              </a:ext>
            </a:extLst>
          </p:cNvPr>
          <p:cNvSpPr txBox="1"/>
          <p:nvPr/>
        </p:nvSpPr>
        <p:spPr>
          <a:xfrm>
            <a:off x="5507537" y="6363092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©Kate Shelest 2024</a:t>
            </a:r>
          </a:p>
        </p:txBody>
      </p:sp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4AA1-92BB-BB62-56E1-DC345B02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Session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80D97-9163-1FF3-742E-C1B578228F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31531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Coaching container created</a:t>
            </a:r>
          </a:p>
          <a:p>
            <a:r>
              <a:rPr lang="en-CA" dirty="0"/>
              <a:t>Guided grounding meditation offered</a:t>
            </a:r>
          </a:p>
          <a:p>
            <a:r>
              <a:rPr lang="en-CA" dirty="0"/>
              <a:t>Review of past 2 weeks</a:t>
            </a:r>
          </a:p>
          <a:p>
            <a:r>
              <a:rPr lang="en-CA" dirty="0"/>
              <a:t>Client: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grief is less heavy with grounding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family conflict has now come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^scattered and unfocussed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need to tell her story – decompressing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self-ax = mental / emotions dominant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7BF84-0789-B788-5AB9-73234E3216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1828800"/>
            <a:ext cx="4576953" cy="3525625"/>
          </a:xfrm>
        </p:spPr>
        <p:txBody>
          <a:bodyPr>
            <a:normAutofit fontScale="85000" lnSpcReduction="20000"/>
          </a:bodyPr>
          <a:lstStyle/>
          <a:p>
            <a:r>
              <a:rPr lang="en-CA" b="1" dirty="0"/>
              <a:t>Goals/Intentions I.D.’d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To learn to let go 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1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dirty="0"/>
              <a:t>Strategies Used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Compassionate inquiry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Core Values Assessment </a:t>
            </a:r>
            <a:endParaRPr lang="en-CA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dirty="0"/>
              <a:t>Tools Offered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Mantra - Positive Affirmation (as needed)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NS regulation: foot paddling / breath work (will continue)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Grounding meditation (will continue)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Holistic Self-Assessment (will continue)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AIEH (to end sessions)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dirty="0"/>
              <a:t>Co-created Plan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To use tools daily and as needed</a:t>
            </a:r>
            <a:endParaRPr lang="en-CA" sz="1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To define ‘letting go’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Journal thoughts/emotions to tell her story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6210D-4C42-2876-64AB-8BDB82A0A258}"/>
              </a:ext>
            </a:extLst>
          </p:cNvPr>
          <p:cNvSpPr txBox="1"/>
          <p:nvPr/>
        </p:nvSpPr>
        <p:spPr>
          <a:xfrm>
            <a:off x="2350726" y="5505783"/>
            <a:ext cx="7487499" cy="584775"/>
          </a:xfrm>
          <a:custGeom>
            <a:avLst/>
            <a:gdLst>
              <a:gd name="connsiteX0" fmla="*/ 0 w 7487499"/>
              <a:gd name="connsiteY0" fmla="*/ 0 h 584775"/>
              <a:gd name="connsiteX1" fmla="*/ 7487499 w 7487499"/>
              <a:gd name="connsiteY1" fmla="*/ 0 h 584775"/>
              <a:gd name="connsiteX2" fmla="*/ 7487499 w 7487499"/>
              <a:gd name="connsiteY2" fmla="*/ 584775 h 584775"/>
              <a:gd name="connsiteX3" fmla="*/ 0 w 7487499"/>
              <a:gd name="connsiteY3" fmla="*/ 584775 h 584775"/>
              <a:gd name="connsiteX4" fmla="*/ 0 w 7487499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7499" h="584775" fill="none" extrusionOk="0">
                <a:moveTo>
                  <a:pt x="0" y="0"/>
                </a:moveTo>
                <a:cubicBezTo>
                  <a:pt x="1508842" y="151367"/>
                  <a:pt x="6379645" y="-77225"/>
                  <a:pt x="7487499" y="0"/>
                </a:cubicBezTo>
                <a:cubicBezTo>
                  <a:pt x="7527189" y="75067"/>
                  <a:pt x="7445715" y="430064"/>
                  <a:pt x="7487499" y="584775"/>
                </a:cubicBezTo>
                <a:cubicBezTo>
                  <a:pt x="6398566" y="533922"/>
                  <a:pt x="1175249" y="633741"/>
                  <a:pt x="0" y="584775"/>
                </a:cubicBezTo>
                <a:cubicBezTo>
                  <a:pt x="30101" y="330557"/>
                  <a:pt x="27890" y="137017"/>
                  <a:pt x="0" y="0"/>
                </a:cubicBezTo>
                <a:close/>
              </a:path>
              <a:path w="7487499" h="584775" stroke="0" extrusionOk="0">
                <a:moveTo>
                  <a:pt x="0" y="0"/>
                </a:moveTo>
                <a:cubicBezTo>
                  <a:pt x="1346687" y="94229"/>
                  <a:pt x="6290363" y="-70426"/>
                  <a:pt x="7487499" y="0"/>
                </a:cubicBezTo>
                <a:cubicBezTo>
                  <a:pt x="7517728" y="181730"/>
                  <a:pt x="7440494" y="352381"/>
                  <a:pt x="7487499" y="584775"/>
                </a:cubicBezTo>
                <a:cubicBezTo>
                  <a:pt x="4635913" y="506531"/>
                  <a:pt x="2147474" y="505170"/>
                  <a:pt x="0" y="584775"/>
                </a:cubicBezTo>
                <a:cubicBezTo>
                  <a:pt x="-23438" y="325619"/>
                  <a:pt x="-48410" y="245595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2192687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algn="ctr"/>
            <a:r>
              <a:rPr lang="en-CA" sz="1600" i="1" dirty="0"/>
              <a:t>“My husband tells me I need to let it go” </a:t>
            </a:r>
            <a:r>
              <a:rPr lang="en-CA" sz="1600" dirty="0"/>
              <a:t>What would it look like to let things go?</a:t>
            </a:r>
            <a:r>
              <a:rPr lang="en-CA" sz="1600" i="1" dirty="0"/>
              <a:t> “I’m not sure”</a:t>
            </a:r>
            <a:endParaRPr lang="en-CA" sz="1600" b="1" i="1" dirty="0"/>
          </a:p>
          <a:p>
            <a:pPr algn="ctr"/>
            <a:r>
              <a:rPr lang="en-CA" sz="1600" b="1" i="1" dirty="0"/>
              <a:t>Client Choice: “to define ‘letting go’ … does it align with my Core Values?”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6AFA08-C33C-4529-9D83-ABACE43DFC5A}"/>
              </a:ext>
            </a:extLst>
          </p:cNvPr>
          <p:cNvSpPr txBox="1"/>
          <p:nvPr/>
        </p:nvSpPr>
        <p:spPr>
          <a:xfrm>
            <a:off x="5507537" y="6363092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©Kate Shelest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12D6F-22BC-9F84-3BB6-0E7C2AD6E6D3}"/>
              </a:ext>
            </a:extLst>
          </p:cNvPr>
          <p:cNvSpPr txBox="1"/>
          <p:nvPr/>
        </p:nvSpPr>
        <p:spPr>
          <a:xfrm>
            <a:off x="4779391" y="1186934"/>
            <a:ext cx="6397329" cy="369332"/>
          </a:xfrm>
          <a:custGeom>
            <a:avLst/>
            <a:gdLst>
              <a:gd name="connsiteX0" fmla="*/ 0 w 6397329"/>
              <a:gd name="connsiteY0" fmla="*/ 0 h 369332"/>
              <a:gd name="connsiteX1" fmla="*/ 6397329 w 6397329"/>
              <a:gd name="connsiteY1" fmla="*/ 0 h 369332"/>
              <a:gd name="connsiteX2" fmla="*/ 6397329 w 6397329"/>
              <a:gd name="connsiteY2" fmla="*/ 369332 h 369332"/>
              <a:gd name="connsiteX3" fmla="*/ 0 w 6397329"/>
              <a:gd name="connsiteY3" fmla="*/ 369332 h 369332"/>
              <a:gd name="connsiteX4" fmla="*/ 0 w 6397329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7329" h="369332" fill="none" extrusionOk="0">
                <a:moveTo>
                  <a:pt x="0" y="0"/>
                </a:moveTo>
                <a:cubicBezTo>
                  <a:pt x="1398073" y="-14931"/>
                  <a:pt x="4323889" y="31643"/>
                  <a:pt x="6397329" y="0"/>
                </a:cubicBezTo>
                <a:cubicBezTo>
                  <a:pt x="6373692" y="89286"/>
                  <a:pt x="6374513" y="325286"/>
                  <a:pt x="6397329" y="369332"/>
                </a:cubicBezTo>
                <a:cubicBezTo>
                  <a:pt x="4008043" y="307278"/>
                  <a:pt x="1831975" y="315629"/>
                  <a:pt x="0" y="369332"/>
                </a:cubicBezTo>
                <a:cubicBezTo>
                  <a:pt x="11702" y="276114"/>
                  <a:pt x="-26135" y="122869"/>
                  <a:pt x="0" y="0"/>
                </a:cubicBezTo>
                <a:close/>
              </a:path>
              <a:path w="6397329" h="369332" stroke="0" extrusionOk="0">
                <a:moveTo>
                  <a:pt x="0" y="0"/>
                </a:moveTo>
                <a:cubicBezTo>
                  <a:pt x="922867" y="-5264"/>
                  <a:pt x="5076374" y="84467"/>
                  <a:pt x="6397329" y="0"/>
                </a:cubicBezTo>
                <a:cubicBezTo>
                  <a:pt x="6385331" y="107005"/>
                  <a:pt x="6406836" y="262998"/>
                  <a:pt x="6397329" y="369332"/>
                </a:cubicBezTo>
                <a:cubicBezTo>
                  <a:pt x="4051588" y="475652"/>
                  <a:pt x="1143344" y="361683"/>
                  <a:pt x="0" y="369332"/>
                </a:cubicBezTo>
                <a:cubicBezTo>
                  <a:pt x="18407" y="330757"/>
                  <a:pt x="-5004" y="54251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CA" dirty="0"/>
              <a:t>Goals evolve as inner wisdom awakens … &amp; the client does the work</a:t>
            </a:r>
          </a:p>
        </p:txBody>
      </p:sp>
    </p:spTree>
    <p:extLst>
      <p:ext uri="{BB962C8B-B14F-4D97-AF65-F5344CB8AC3E}">
        <p14:creationId xmlns:p14="http://schemas.microsoft.com/office/powerpoint/2010/main" val="196841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D95E4-8158-DD4B-4E19-F566E52DD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>
            <a:normAutofit/>
          </a:bodyPr>
          <a:lstStyle/>
          <a:p>
            <a:r>
              <a:rPr lang="en-CA" dirty="0"/>
              <a:t>Tool: Integrative Energy Healing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6A96B-1357-6638-5255-4FA76F187E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32828" y="2099605"/>
            <a:ext cx="4589511" cy="3186227"/>
          </a:xfrm>
          <a:ln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589511"/>
                      <a:gd name="connsiteY0" fmla="*/ 0 h 3186227"/>
                      <a:gd name="connsiteX1" fmla="*/ 4589511 w 4589511"/>
                      <a:gd name="connsiteY1" fmla="*/ 0 h 3186227"/>
                      <a:gd name="connsiteX2" fmla="*/ 4589511 w 4589511"/>
                      <a:gd name="connsiteY2" fmla="*/ 3186227 h 3186227"/>
                      <a:gd name="connsiteX3" fmla="*/ 0 w 4589511"/>
                      <a:gd name="connsiteY3" fmla="*/ 3186227 h 3186227"/>
                      <a:gd name="connsiteX4" fmla="*/ 0 w 4589511"/>
                      <a:gd name="connsiteY4" fmla="*/ 0 h 3186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89511" h="3186227" fill="none" extrusionOk="0">
                        <a:moveTo>
                          <a:pt x="0" y="0"/>
                        </a:moveTo>
                        <a:cubicBezTo>
                          <a:pt x="1721720" y="-33775"/>
                          <a:pt x="2492704" y="138873"/>
                          <a:pt x="4589511" y="0"/>
                        </a:cubicBezTo>
                        <a:cubicBezTo>
                          <a:pt x="4515740" y="592204"/>
                          <a:pt x="4433628" y="1794962"/>
                          <a:pt x="4589511" y="3186227"/>
                        </a:cubicBezTo>
                        <a:cubicBezTo>
                          <a:pt x="3734970" y="3048897"/>
                          <a:pt x="1602504" y="3048371"/>
                          <a:pt x="0" y="3186227"/>
                        </a:cubicBezTo>
                        <a:cubicBezTo>
                          <a:pt x="152408" y="2809179"/>
                          <a:pt x="73868" y="1059352"/>
                          <a:pt x="0" y="0"/>
                        </a:cubicBezTo>
                        <a:close/>
                      </a:path>
                      <a:path w="4589511" h="3186227" stroke="0" extrusionOk="0">
                        <a:moveTo>
                          <a:pt x="0" y="0"/>
                        </a:moveTo>
                        <a:cubicBezTo>
                          <a:pt x="1893998" y="-101487"/>
                          <a:pt x="2518879" y="-162162"/>
                          <a:pt x="4589511" y="0"/>
                        </a:cubicBezTo>
                        <a:cubicBezTo>
                          <a:pt x="4650224" y="1022291"/>
                          <a:pt x="4528439" y="1859846"/>
                          <a:pt x="4589511" y="3186227"/>
                        </a:cubicBezTo>
                        <a:cubicBezTo>
                          <a:pt x="2314737" y="3236292"/>
                          <a:pt x="931069" y="3027778"/>
                          <a:pt x="0" y="3186227"/>
                        </a:cubicBezTo>
                        <a:cubicBezTo>
                          <a:pt x="-24452" y="2107957"/>
                          <a:pt x="-67663" y="92037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CA" dirty="0"/>
              <a:t>Client aware of &amp; requested assist with grounding through integrative energy work.</a:t>
            </a:r>
          </a:p>
          <a:p>
            <a:r>
              <a:rPr lang="en-CA" sz="1900" dirty="0"/>
              <a:t>Includes: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900" dirty="0"/>
              <a:t>hands on support (like TT)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900" dirty="0"/>
              <a:t>awareness dialogue = somatic awareness</a:t>
            </a:r>
          </a:p>
          <a:p>
            <a:pPr marL="571500" lvl="1" indent="-342900"/>
            <a:r>
              <a:rPr lang="en-CA" sz="1900" dirty="0"/>
              <a:t>how do I ground?</a:t>
            </a:r>
          </a:p>
          <a:p>
            <a:pPr marL="571500" lvl="1" indent="-342900"/>
            <a:r>
              <a:rPr lang="en-CA" sz="1900" dirty="0"/>
              <a:t>how does it feel to ground? </a:t>
            </a:r>
          </a:p>
          <a:p>
            <a:pPr marL="571500" lvl="1" indent="-342900"/>
            <a:r>
              <a:rPr lang="en-CA" sz="1900" dirty="0"/>
              <a:t>how do I know I’m grounded (p/e/m/s)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900" dirty="0"/>
              <a:t>mindfulness – notice that I am grounded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900" dirty="0"/>
              <a:t>breathwork – grounding embodiment</a:t>
            </a:r>
          </a:p>
        </p:txBody>
      </p:sp>
      <p:pic>
        <p:nvPicPr>
          <p:cNvPr id="9" name="Picture 8" descr="Close-up of a person's hand&#10;&#10;Description automatically generated">
            <a:extLst>
              <a:ext uri="{FF2B5EF4-FFF2-40B4-BE49-F238E27FC236}">
                <a16:creationId xmlns:a16="http://schemas.microsoft.com/office/drawing/2014/main" id="{2A3A93B2-45AD-A4C4-6B72-5D553DA70A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68" r="47872"/>
          <a:stretch/>
        </p:blipFill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noFill/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E9C3DF-0CA0-4A29-6D78-88D1F88EFCF7}"/>
              </a:ext>
            </a:extLst>
          </p:cNvPr>
          <p:cNvSpPr txBox="1"/>
          <p:nvPr/>
        </p:nvSpPr>
        <p:spPr>
          <a:xfrm>
            <a:off x="1719210" y="5556638"/>
            <a:ext cx="7087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This was provided at the end of Sessions 3 – 5 to </a:t>
            </a:r>
          </a:p>
          <a:p>
            <a:pPr algn="ctr"/>
            <a:r>
              <a:rPr lang="en-CA" dirty="0"/>
              <a:t>support grounding and balance physically, emotionally, mentally, and spiritually</a:t>
            </a:r>
          </a:p>
        </p:txBody>
      </p:sp>
    </p:spTree>
    <p:extLst>
      <p:ext uri="{BB962C8B-B14F-4D97-AF65-F5344CB8AC3E}">
        <p14:creationId xmlns:p14="http://schemas.microsoft.com/office/powerpoint/2010/main" val="843954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307C-FC77-14A3-318C-BDD594003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Session 4 – The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895FD-1DFB-225C-E773-01228518C7F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3"/>
            <a:ext cx="4576953" cy="3522702"/>
          </a:xfrm>
        </p:spPr>
        <p:txBody>
          <a:bodyPr>
            <a:normAutofit lnSpcReduction="10000"/>
          </a:bodyPr>
          <a:lstStyle/>
          <a:p>
            <a:r>
              <a:rPr lang="en-CA" dirty="0"/>
              <a:t>Coaching container created</a:t>
            </a:r>
          </a:p>
          <a:p>
            <a:r>
              <a:rPr lang="en-CA" dirty="0"/>
              <a:t>Guided grounding meditation offered</a:t>
            </a:r>
          </a:p>
          <a:p>
            <a:r>
              <a:rPr lang="en-CA" dirty="0"/>
              <a:t>Review of past week</a:t>
            </a:r>
          </a:p>
          <a:p>
            <a:r>
              <a:rPr lang="en-CA" dirty="0"/>
              <a:t>Client: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core values work connected her to her inner wisdom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Spirit emerges … connection to Jesus &amp; sense of peace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Ah ha moment:</a:t>
            </a:r>
          </a:p>
          <a:p>
            <a:pPr algn="ctr"/>
            <a:r>
              <a:rPr lang="en-CA" dirty="0"/>
              <a:t>“All my stress – I just need to ground”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3AD74C2-C4D1-1C14-7484-574BE77B9E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73586" y="1828800"/>
            <a:ext cx="4576762" cy="3878263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/>
              <a:t>Goals/Intentions I.D.’d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b="1" dirty="0"/>
              <a:t>To strengthen my ability to ground in stressful situations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1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dirty="0"/>
              <a:t>Strategies Used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Compassionate inquiry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Review of Core Values Assessment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Review of Inner and Outer Resources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dirty="0"/>
              <a:t>Tools Offered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Mantra - Positive Affirmation (as needed)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NS regulation: foot paddling / breath work (will continue)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b="1" dirty="0"/>
              <a:t>Grounding meditation </a:t>
            </a:r>
            <a:r>
              <a:rPr lang="en-CA" sz="1600" dirty="0"/>
              <a:t>(will continue)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Holistic Self-Assessment (will continue)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AIEH (to end sessions)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dirty="0"/>
              <a:t>Co-created Plan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To use tools daily and as needed</a:t>
            </a:r>
            <a:endParaRPr lang="en-CA" sz="1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To consider Resources and formulate a plan to achieve goal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21BF4-C95F-A98B-6112-425C63A60525}"/>
              </a:ext>
            </a:extLst>
          </p:cNvPr>
          <p:cNvSpPr txBox="1"/>
          <p:nvPr/>
        </p:nvSpPr>
        <p:spPr>
          <a:xfrm>
            <a:off x="2489218" y="5732822"/>
            <a:ext cx="7568739" cy="830997"/>
          </a:xfrm>
          <a:custGeom>
            <a:avLst/>
            <a:gdLst>
              <a:gd name="connsiteX0" fmla="*/ 0 w 7568739"/>
              <a:gd name="connsiteY0" fmla="*/ 0 h 830997"/>
              <a:gd name="connsiteX1" fmla="*/ 7568739 w 7568739"/>
              <a:gd name="connsiteY1" fmla="*/ 0 h 830997"/>
              <a:gd name="connsiteX2" fmla="*/ 7568739 w 7568739"/>
              <a:gd name="connsiteY2" fmla="*/ 830997 h 830997"/>
              <a:gd name="connsiteX3" fmla="*/ 0 w 7568739"/>
              <a:gd name="connsiteY3" fmla="*/ 830997 h 830997"/>
              <a:gd name="connsiteX4" fmla="*/ 0 w 7568739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8739" h="830997" fill="none" extrusionOk="0">
                <a:moveTo>
                  <a:pt x="0" y="0"/>
                </a:moveTo>
                <a:cubicBezTo>
                  <a:pt x="1434025" y="-33775"/>
                  <a:pt x="6235592" y="138873"/>
                  <a:pt x="7568739" y="0"/>
                </a:cubicBezTo>
                <a:cubicBezTo>
                  <a:pt x="7530277" y="355991"/>
                  <a:pt x="7534760" y="649381"/>
                  <a:pt x="7568739" y="830997"/>
                </a:cubicBezTo>
                <a:cubicBezTo>
                  <a:pt x="3830552" y="693667"/>
                  <a:pt x="3451742" y="693141"/>
                  <a:pt x="0" y="830997"/>
                </a:cubicBezTo>
                <a:cubicBezTo>
                  <a:pt x="-58438" y="423656"/>
                  <a:pt x="9847" y="282222"/>
                  <a:pt x="0" y="0"/>
                </a:cubicBezTo>
                <a:close/>
              </a:path>
              <a:path w="7568739" h="830997" stroke="0" extrusionOk="0">
                <a:moveTo>
                  <a:pt x="0" y="0"/>
                </a:moveTo>
                <a:cubicBezTo>
                  <a:pt x="1102835" y="-101487"/>
                  <a:pt x="5570347" y="-162162"/>
                  <a:pt x="7568739" y="0"/>
                </a:cubicBezTo>
                <a:cubicBezTo>
                  <a:pt x="7634305" y="286347"/>
                  <a:pt x="7618636" y="663043"/>
                  <a:pt x="7568739" y="830997"/>
                </a:cubicBezTo>
                <a:cubicBezTo>
                  <a:pt x="5491517" y="881062"/>
                  <a:pt x="3285048" y="672548"/>
                  <a:pt x="0" y="830997"/>
                </a:cubicBezTo>
                <a:cubicBezTo>
                  <a:pt x="-30818" y="581332"/>
                  <a:pt x="-37085" y="356280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algn="ctr"/>
            <a:r>
              <a:rPr lang="en-CA" sz="1600" i="1" dirty="0"/>
              <a:t>“I feel lighter, the sadness/stress is still there but not taking me over”</a:t>
            </a:r>
          </a:p>
          <a:p>
            <a:r>
              <a:rPr lang="en-CA" sz="1600" b="1" dirty="0"/>
              <a:t>Client Choice: “to create a plan to strengthen my grounding to cope with stressful situations.</a:t>
            </a:r>
          </a:p>
          <a:p>
            <a:endParaRPr lang="en-CA" sz="1600" b="1" dirty="0"/>
          </a:p>
        </p:txBody>
      </p:sp>
    </p:spTree>
    <p:extLst>
      <p:ext uri="{BB962C8B-B14F-4D97-AF65-F5344CB8AC3E}">
        <p14:creationId xmlns:p14="http://schemas.microsoft.com/office/powerpoint/2010/main" val="228913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49404F1-8E94-7D3D-71E2-A1A4B7CB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>
            <a:normAutofit/>
          </a:bodyPr>
          <a:lstStyle/>
          <a:p>
            <a:r>
              <a:rPr lang="en-US" dirty="0"/>
              <a:t>Identified Themes Review</a:t>
            </a: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7837BB1C-40C2-A28F-ECF1-8E8B7434F2A8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1912592525"/>
              </p:ext>
            </p:extLst>
          </p:nvPr>
        </p:nvGraphicFramePr>
        <p:xfrm>
          <a:off x="914400" y="2039111"/>
          <a:ext cx="10360025" cy="337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D1A93E5-E484-C859-0A5B-7528D45ED6C7}"/>
              </a:ext>
            </a:extLst>
          </p:cNvPr>
          <p:cNvSpPr txBox="1"/>
          <p:nvPr/>
        </p:nvSpPr>
        <p:spPr>
          <a:xfrm>
            <a:off x="5507537" y="6363092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©Kate Shelest 2024</a:t>
            </a:r>
          </a:p>
        </p:txBody>
      </p:sp>
      <p:pic>
        <p:nvPicPr>
          <p:cNvPr id="7" name="Content Placeholder 6" descr="A statue of a person with smoke coming out of her head&#10;&#10;Description automatically generated">
            <a:extLst>
              <a:ext uri="{FF2B5EF4-FFF2-40B4-BE49-F238E27FC236}">
                <a16:creationId xmlns:a16="http://schemas.microsoft.com/office/drawing/2014/main" id="{E5213611-3720-4DAF-78A4-CB5645591D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2223" y="502152"/>
            <a:ext cx="2343002" cy="1738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3010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A49C0DA-C8AE-5ECC-149A-D60ECFF8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6679"/>
            <a:ext cx="6537960" cy="744240"/>
          </a:xfrm>
        </p:spPr>
        <p:txBody>
          <a:bodyPr/>
          <a:lstStyle/>
          <a:p>
            <a:r>
              <a:rPr lang="en-US" dirty="0"/>
              <a:t>Intention / Goals</a:t>
            </a:r>
          </a:p>
        </p:txBody>
      </p:sp>
      <p:pic>
        <p:nvPicPr>
          <p:cNvPr id="3" name="Content Placeholder 2" descr="A person standing on a rocky hill&#10;&#10;Description automatically generated">
            <a:extLst>
              <a:ext uri="{FF2B5EF4-FFF2-40B4-BE49-F238E27FC236}">
                <a16:creationId xmlns:a16="http://schemas.microsoft.com/office/drawing/2014/main" id="{82331765-9DE9-2C63-00D4-2CCC53B4AE6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452360" y="769883"/>
            <a:ext cx="3365500" cy="3797580"/>
          </a:xfrm>
          <a:effectLst>
            <a:softEdge rad="88900"/>
          </a:effectLst>
        </p:spPr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798761A-B671-4825-623F-F4726F2BDF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1439258"/>
            <a:ext cx="5269584" cy="2557708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537960"/>
                      <a:gd name="connsiteY0" fmla="*/ 0 h 3335325"/>
                      <a:gd name="connsiteX1" fmla="*/ 6537960 w 6537960"/>
                      <a:gd name="connsiteY1" fmla="*/ 0 h 3335325"/>
                      <a:gd name="connsiteX2" fmla="*/ 6537960 w 6537960"/>
                      <a:gd name="connsiteY2" fmla="*/ 3335325 h 3335325"/>
                      <a:gd name="connsiteX3" fmla="*/ 0 w 6537960"/>
                      <a:gd name="connsiteY3" fmla="*/ 3335325 h 3335325"/>
                      <a:gd name="connsiteX4" fmla="*/ 0 w 6537960"/>
                      <a:gd name="connsiteY4" fmla="*/ 0 h 333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37960" h="3335325" fill="none" extrusionOk="0">
                        <a:moveTo>
                          <a:pt x="0" y="0"/>
                        </a:moveTo>
                        <a:cubicBezTo>
                          <a:pt x="1615278" y="-33775"/>
                          <a:pt x="5540850" y="138873"/>
                          <a:pt x="6537960" y="0"/>
                        </a:cubicBezTo>
                        <a:cubicBezTo>
                          <a:pt x="6464189" y="1461763"/>
                          <a:pt x="6382077" y="1671644"/>
                          <a:pt x="6537960" y="3335325"/>
                        </a:cubicBezTo>
                        <a:cubicBezTo>
                          <a:pt x="3956766" y="3197995"/>
                          <a:pt x="2655155" y="3197469"/>
                          <a:pt x="0" y="3335325"/>
                        </a:cubicBezTo>
                        <a:cubicBezTo>
                          <a:pt x="152408" y="2242450"/>
                          <a:pt x="73868" y="502308"/>
                          <a:pt x="0" y="0"/>
                        </a:cubicBezTo>
                        <a:close/>
                      </a:path>
                      <a:path w="6537960" h="3335325" stroke="0" extrusionOk="0">
                        <a:moveTo>
                          <a:pt x="0" y="0"/>
                        </a:moveTo>
                        <a:cubicBezTo>
                          <a:pt x="2491220" y="-101487"/>
                          <a:pt x="4010977" y="-162162"/>
                          <a:pt x="6537960" y="0"/>
                        </a:cubicBezTo>
                        <a:cubicBezTo>
                          <a:pt x="6598673" y="1163796"/>
                          <a:pt x="6476888" y="2312680"/>
                          <a:pt x="6537960" y="3335325"/>
                        </a:cubicBezTo>
                        <a:cubicBezTo>
                          <a:pt x="5797350" y="3385390"/>
                          <a:pt x="1018834" y="3176876"/>
                          <a:pt x="0" y="3335325"/>
                        </a:cubicBezTo>
                        <a:cubicBezTo>
                          <a:pt x="-24452" y="1810789"/>
                          <a:pt x="-67663" y="6817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63500"/>
          </a:effectLst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CA" kern="100" dirty="0">
                <a:ea typeface="Aptos" panose="020B0004020202020204" pitchFamily="34" charset="0"/>
                <a:cs typeface="Times New Roman" panose="02020603050405020304" pitchFamily="18" charset="0"/>
              </a:rPr>
              <a:t>Debbie’s perceived s</a:t>
            </a:r>
            <a:r>
              <a:rPr lang="en-CA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tress from various sources was impacting her physically, emotionally, mentally &amp; spiritually.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CA" dirty="0"/>
              <a:t>The sense of feeling ‘disconnected from my body’ and the need for ‘getting solid again’ was present with all 4 themes.</a:t>
            </a:r>
            <a:endParaRPr lang="en-US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CA" sz="2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A6831-F549-2973-EBAD-D381EDF86940}"/>
              </a:ext>
            </a:extLst>
          </p:cNvPr>
          <p:cNvSpPr txBox="1"/>
          <p:nvPr/>
        </p:nvSpPr>
        <p:spPr>
          <a:xfrm>
            <a:off x="2604731" y="4957077"/>
            <a:ext cx="6160341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CA" sz="18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Therefore</a:t>
            </a:r>
            <a:r>
              <a:rPr lang="en-CA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she decided that her </a:t>
            </a:r>
            <a:r>
              <a:rPr lang="en-CA" kern="100" dirty="0">
                <a:ea typeface="Aptos" panose="020B0004020202020204" pitchFamily="34" charset="0"/>
                <a:cs typeface="Times New Roman" panose="02020603050405020304" pitchFamily="18" charset="0"/>
              </a:rPr>
              <a:t>over-arching </a:t>
            </a:r>
            <a:r>
              <a:rPr lang="en-CA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en-CA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oal</a:t>
            </a:r>
            <a:r>
              <a:rPr lang="en-CA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for coaching was:</a:t>
            </a:r>
          </a:p>
          <a:p>
            <a:pPr algn="ctr"/>
            <a:r>
              <a:rPr lang="en-CA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‘</a:t>
            </a:r>
            <a:r>
              <a:rPr lang="en-CA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to improve my ability to be grounded in my body’ </a:t>
            </a:r>
          </a:p>
          <a:p>
            <a:pPr algn="ctr"/>
            <a:r>
              <a:rPr lang="en-CA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to better deal with stress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80D6C-DC92-2F9E-BF2B-7B7F9BB56DD2}"/>
              </a:ext>
            </a:extLst>
          </p:cNvPr>
          <p:cNvSpPr txBox="1"/>
          <p:nvPr/>
        </p:nvSpPr>
        <p:spPr>
          <a:xfrm>
            <a:off x="5507537" y="6363092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©Kate Shelest 2024</a:t>
            </a:r>
          </a:p>
        </p:txBody>
      </p:sp>
    </p:spTree>
    <p:extLst>
      <p:ext uri="{BB962C8B-B14F-4D97-AF65-F5344CB8AC3E}">
        <p14:creationId xmlns:p14="http://schemas.microsoft.com/office/powerpoint/2010/main" val="3748348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5044F7-BD97-2FDE-4E33-A565BCF0E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Planning: Inner &amp; Outer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97F60-88E2-C430-D52B-6604405AD5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/>
          <a:lstStyle/>
          <a:p>
            <a:r>
              <a:rPr lang="en-CA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With self-reflection</a:t>
            </a:r>
            <a:r>
              <a:rPr lang="en-CA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on </a:t>
            </a:r>
            <a:r>
              <a:rPr lang="en-CA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past positive experiences</a:t>
            </a:r>
            <a:r>
              <a:rPr lang="en-CA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Debbie was able to </a:t>
            </a:r>
            <a:r>
              <a:rPr lang="en-CA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identify inner and outer resources that had helped her thru previous difficult times:</a:t>
            </a:r>
            <a:endParaRPr lang="en-US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8869757-F643-C013-26AA-3DDE950800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6662" r="26662"/>
          <a:stretch/>
        </p:blipFill>
        <p:spPr>
          <a:xfrm>
            <a:off x="7602489" y="0"/>
            <a:ext cx="4589511" cy="6555026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35BCADC-D7E2-12BF-70E2-7585030B9AB2}"/>
              </a:ext>
            </a:extLst>
          </p:cNvPr>
          <p:cNvSpPr/>
          <p:nvPr/>
        </p:nvSpPr>
        <p:spPr>
          <a:xfrm>
            <a:off x="790657" y="4299934"/>
            <a:ext cx="1460263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Physical Exercise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7FD298-059E-B330-6C4D-D8FF9F3D0C73}"/>
              </a:ext>
            </a:extLst>
          </p:cNvPr>
          <p:cNvSpPr/>
          <p:nvPr/>
        </p:nvSpPr>
        <p:spPr>
          <a:xfrm>
            <a:off x="4376093" y="4166855"/>
            <a:ext cx="1462165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Work Ethic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40BC2D-5610-4550-8764-471211B94011}"/>
              </a:ext>
            </a:extLst>
          </p:cNvPr>
          <p:cNvSpPr/>
          <p:nvPr/>
        </p:nvSpPr>
        <p:spPr>
          <a:xfrm>
            <a:off x="3644864" y="2977602"/>
            <a:ext cx="1460263" cy="914400"/>
          </a:xfrm>
          <a:prstGeom prst="ellipse">
            <a:avLst/>
          </a:prstGeom>
          <a:solidFill>
            <a:srgbClr val="FFF4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Self-</a:t>
            </a:r>
            <a:r>
              <a:rPr lang="en-CA" dirty="0"/>
              <a:t> </a:t>
            </a:r>
            <a:r>
              <a:rPr lang="en-CA" dirty="0">
                <a:solidFill>
                  <a:schemeClr val="tx1"/>
                </a:solidFill>
              </a:rPr>
              <a:t>Discipline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0EF1A5-8C34-9E3A-6A5D-C056809A6F7A}"/>
              </a:ext>
            </a:extLst>
          </p:cNvPr>
          <p:cNvSpPr/>
          <p:nvPr/>
        </p:nvSpPr>
        <p:spPr>
          <a:xfrm>
            <a:off x="5503503" y="3353879"/>
            <a:ext cx="1460264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Resilience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F78A0F-75E1-CC97-6D69-06FCFF3426FA}"/>
              </a:ext>
            </a:extLst>
          </p:cNvPr>
          <p:cNvSpPr/>
          <p:nvPr/>
        </p:nvSpPr>
        <p:spPr>
          <a:xfrm>
            <a:off x="5238280" y="5304052"/>
            <a:ext cx="1327111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30C662-B10A-900B-3FB5-7DE3D9348155}"/>
              </a:ext>
            </a:extLst>
          </p:cNvPr>
          <p:cNvSpPr/>
          <p:nvPr/>
        </p:nvSpPr>
        <p:spPr>
          <a:xfrm>
            <a:off x="1736699" y="3182836"/>
            <a:ext cx="1388732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Nature / Forest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A7F54F-ACCC-E47B-EEE8-D400592F7D3E}"/>
              </a:ext>
            </a:extLst>
          </p:cNvPr>
          <p:cNvSpPr/>
          <p:nvPr/>
        </p:nvSpPr>
        <p:spPr>
          <a:xfrm>
            <a:off x="2709494" y="4335815"/>
            <a:ext cx="1460263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Positive Feedback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BBCEE8-ED05-A701-565D-40E694013528}"/>
              </a:ext>
            </a:extLst>
          </p:cNvPr>
          <p:cNvSpPr/>
          <p:nvPr/>
        </p:nvSpPr>
        <p:spPr>
          <a:xfrm>
            <a:off x="1767509" y="5417032"/>
            <a:ext cx="1327111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Family Support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E2E5ECA-58B3-BB11-5579-230999B53BB7}"/>
              </a:ext>
            </a:extLst>
          </p:cNvPr>
          <p:cNvSpPr/>
          <p:nvPr/>
        </p:nvSpPr>
        <p:spPr>
          <a:xfrm>
            <a:off x="8785650" y="1362173"/>
            <a:ext cx="2784750" cy="42328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n-CA" b="1" dirty="0">
                <a:solidFill>
                  <a:schemeClr val="tx1"/>
                </a:solidFill>
              </a:rPr>
              <a:t>Nervous System Regulation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pPr algn="ctr"/>
            <a:r>
              <a:rPr lang="en-CA" dirty="0">
                <a:solidFill>
                  <a:schemeClr val="tx1"/>
                </a:solidFill>
              </a:rPr>
              <a:t>Bilateral, oscillatory self-regulation (foot-paddling)</a:t>
            </a: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r>
              <a:rPr lang="en-CA" dirty="0">
                <a:solidFill>
                  <a:schemeClr val="tx1"/>
                </a:solidFill>
              </a:rPr>
              <a:t>Guided Grounding Meditation</a:t>
            </a: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r>
              <a:rPr lang="en-CA" dirty="0">
                <a:solidFill>
                  <a:schemeClr val="tx1"/>
                </a:solidFill>
              </a:rPr>
              <a:t>Breathwork- extended exhale</a:t>
            </a:r>
          </a:p>
          <a:p>
            <a:pPr algn="ctr"/>
            <a:endParaRPr lang="en-CA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FA802D-8929-5469-B1AC-726E7DB676C4}"/>
              </a:ext>
            </a:extLst>
          </p:cNvPr>
          <p:cNvSpPr/>
          <p:nvPr/>
        </p:nvSpPr>
        <p:spPr>
          <a:xfrm>
            <a:off x="3506072" y="5655806"/>
            <a:ext cx="1462165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56F98B-EAEE-1748-BD69-553173D95138}"/>
              </a:ext>
            </a:extLst>
          </p:cNvPr>
          <p:cNvSpPr txBox="1"/>
          <p:nvPr/>
        </p:nvSpPr>
        <p:spPr>
          <a:xfrm>
            <a:off x="5507537" y="6363092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©Kate Shelest 2024</a:t>
            </a:r>
          </a:p>
        </p:txBody>
      </p:sp>
    </p:spTree>
    <p:extLst>
      <p:ext uri="{BB962C8B-B14F-4D97-AF65-F5344CB8AC3E}">
        <p14:creationId xmlns:p14="http://schemas.microsoft.com/office/powerpoint/2010/main" val="859909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374D1-3B34-0E8B-BAE9-70CB63C0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Co-created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4CF3E-943C-E1B7-1855-A312002702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408831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CA" dirty="0"/>
              <a:t>Walk in Nature with her dog 3 days/wk. x 45 mins</a:t>
            </a:r>
          </a:p>
          <a:p>
            <a:pPr marL="457200" indent="-457200">
              <a:buAutoNum type="arabicPeriod"/>
            </a:pPr>
            <a:r>
              <a:rPr lang="en-CA" dirty="0"/>
              <a:t>Use N/S self-regulation exercises daily as needed</a:t>
            </a:r>
          </a:p>
          <a:p>
            <a:pPr marL="457200" indent="-457200">
              <a:buAutoNum type="arabicPeriod"/>
            </a:pPr>
            <a:r>
              <a:rPr lang="en-CA" dirty="0"/>
              <a:t>Listen to Guided Grounding meditation at bedtime daily</a:t>
            </a:r>
          </a:p>
          <a:p>
            <a:pPr marL="457200" indent="-457200">
              <a:buAutoNum type="arabicPeriod"/>
            </a:pPr>
            <a:r>
              <a:rPr lang="en-CA" dirty="0"/>
              <a:t>Use Holistic Self-assessment to track p/e/m/s balance</a:t>
            </a:r>
          </a:p>
          <a:p>
            <a:endParaRPr lang="en-CA" dirty="0"/>
          </a:p>
          <a:p>
            <a:r>
              <a:rPr lang="en-CA" b="1" dirty="0"/>
              <a:t>Review:</a:t>
            </a:r>
            <a:r>
              <a:rPr lang="en-CA" dirty="0"/>
              <a:t> at the end of each week.</a:t>
            </a:r>
          </a:p>
          <a:p>
            <a:r>
              <a:rPr lang="en-CA" b="1" dirty="0"/>
              <a:t>Adjust:</a:t>
            </a:r>
            <a:r>
              <a:rPr lang="en-CA" dirty="0"/>
              <a:t> as needed (adjust time frames/add resources)</a:t>
            </a:r>
          </a:p>
          <a:p>
            <a:endParaRPr lang="en-CA" b="1" dirty="0"/>
          </a:p>
          <a:p>
            <a:pPr algn="ctr"/>
            <a:r>
              <a:rPr lang="en-CA" dirty="0"/>
              <a:t>Debbie felt this schedule was doable without adding more pressure. She gave herself permission to change the plan as needed, without judgement.</a:t>
            </a:r>
          </a:p>
          <a:p>
            <a:endParaRPr lang="en-CA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F4E5B7D-0B14-042D-06EB-1ACDB0F17C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 algn="l"/>
            <a:endParaRPr lang="en-CA" dirty="0"/>
          </a:p>
          <a:p>
            <a:pPr algn="l"/>
            <a:endParaRPr lang="en-CA" dirty="0"/>
          </a:p>
          <a:p>
            <a:pPr algn="l"/>
            <a:endParaRPr lang="en-CA" i="1" dirty="0"/>
          </a:p>
          <a:p>
            <a:pPr algn="l"/>
            <a:r>
              <a:rPr lang="en-CA" i="1" dirty="0"/>
              <a:t>	</a:t>
            </a:r>
          </a:p>
          <a:p>
            <a:pPr algn="l"/>
            <a:r>
              <a:rPr lang="en-CA" i="1" dirty="0"/>
              <a:t>	</a:t>
            </a:r>
          </a:p>
          <a:p>
            <a:pPr algn="l"/>
            <a:r>
              <a:rPr lang="en-CA" i="1" dirty="0"/>
              <a:t>	Based on her stated goal and the 	Nurse Coaching process, Debbie  	was supported to explore her 	values, her resources and tools to consider in her self-care planning.</a:t>
            </a:r>
          </a:p>
          <a:p>
            <a:pPr algn="l"/>
            <a:r>
              <a:rPr lang="en-CA" i="1" dirty="0"/>
              <a:t>Through this self-assessment, and deep personal work, Debbie believed these activities will support grounding, connect her to nature and her spirituality, strengthen her n/s self- regulation, &amp; help her cope better with stressful situations.</a:t>
            </a:r>
          </a:p>
          <a:p>
            <a:pPr algn="l"/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59341-ABF8-707A-1FA6-A26EFBAE6170}"/>
              </a:ext>
            </a:extLst>
          </p:cNvPr>
          <p:cNvSpPr txBox="1"/>
          <p:nvPr/>
        </p:nvSpPr>
        <p:spPr>
          <a:xfrm>
            <a:off x="5507537" y="6363092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©Kate Shelest 2024</a:t>
            </a:r>
          </a:p>
        </p:txBody>
      </p:sp>
      <p:pic>
        <p:nvPicPr>
          <p:cNvPr id="10" name="Picture 9" descr="Sun shining through the trees&#10;&#10;Description automatically generated">
            <a:extLst>
              <a:ext uri="{FF2B5EF4-FFF2-40B4-BE49-F238E27FC236}">
                <a16:creationId xmlns:a16="http://schemas.microsoft.com/office/drawing/2014/main" id="{9712FB47-BBD1-E304-EFC6-8BAD0DCF8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391" y="1086611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3853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DF02-288B-B274-D5D5-0769564C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Session 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7A605-E52E-53EA-DCD0-C16DA4FEF1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1898266"/>
            <a:ext cx="4576953" cy="4017902"/>
          </a:xfrm>
        </p:spPr>
        <p:txBody>
          <a:bodyPr>
            <a:normAutofit lnSpcReduction="10000"/>
          </a:bodyPr>
          <a:lstStyle/>
          <a:p>
            <a:r>
              <a:rPr lang="en-CA" dirty="0"/>
              <a:t>Coaching container created</a:t>
            </a:r>
          </a:p>
          <a:p>
            <a:r>
              <a:rPr lang="en-CA" dirty="0"/>
              <a:t>Guided grounding meditation offered</a:t>
            </a:r>
          </a:p>
          <a:p>
            <a:r>
              <a:rPr lang="en-CA" dirty="0"/>
              <a:t>Review of past 3 weeks</a:t>
            </a:r>
          </a:p>
          <a:p>
            <a:r>
              <a:rPr lang="en-CA" b="1" dirty="0"/>
              <a:t>Evaluation</a:t>
            </a:r>
          </a:p>
          <a:p>
            <a:r>
              <a:rPr lang="en-CA" dirty="0"/>
              <a:t>All sessions: 1-5 stress scale was used to measure client’s reported stress levels.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4-5 in first 3 sessions.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2-3 in sessions 4 &amp; 5</a:t>
            </a:r>
          </a:p>
          <a:p>
            <a:r>
              <a:rPr lang="en-CA" b="1" dirty="0"/>
              <a:t>Plan</a:t>
            </a:r>
            <a:r>
              <a:rPr lang="en-CA" dirty="0"/>
              <a:t> was adjusted due to time frames and commitments that arose. Debbie consistently uses her N/S self-regulation practices.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1F5B0-8C8A-77EC-C83F-3EC5577B09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01675" y="1898265"/>
            <a:ext cx="4576953" cy="3877055"/>
          </a:xfrm>
        </p:spPr>
        <p:txBody>
          <a:bodyPr>
            <a:normAutofit fontScale="85000" lnSpcReduction="10000"/>
          </a:bodyPr>
          <a:lstStyle/>
          <a:p>
            <a:r>
              <a:rPr lang="en-CA" b="1" dirty="0"/>
              <a:t>Client Transformation Over Time:</a:t>
            </a:r>
          </a:p>
          <a:p>
            <a:r>
              <a:rPr lang="en-CA" dirty="0"/>
              <a:t>I feel so solid; I </a:t>
            </a:r>
            <a:r>
              <a:rPr lang="en-CA" i="1" dirty="0"/>
              <a:t>can </a:t>
            </a:r>
            <a:r>
              <a:rPr lang="en-CA" dirty="0"/>
              <a:t>‘feel’ grounded</a:t>
            </a:r>
          </a:p>
          <a:p>
            <a:r>
              <a:rPr lang="en-CA" dirty="0"/>
              <a:t>I feel content and can sense Joy</a:t>
            </a:r>
          </a:p>
          <a:p>
            <a:r>
              <a:rPr lang="en-CA" dirty="0"/>
              <a:t>I am using my resources when I get triggered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paddling / extended breath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resting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doing morning meditation to connect to heart space and Jesus.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I can hold onto and sense gratitude more often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I am surrendering what I can’t control better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I am embracing my Self</a:t>
            </a:r>
          </a:p>
        </p:txBody>
      </p:sp>
      <p:pic>
        <p:nvPicPr>
          <p:cNvPr id="7" name="Picture 6" descr="A stack of rocks in water&#10;&#10;Description automatically generated">
            <a:extLst>
              <a:ext uri="{FF2B5EF4-FFF2-40B4-BE49-F238E27FC236}">
                <a16:creationId xmlns:a16="http://schemas.microsoft.com/office/drawing/2014/main" id="{95C19304-CF39-DDF9-9272-DDD705FF7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596" y="1724316"/>
            <a:ext cx="2098079" cy="4051004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292A19-ABA3-A6D8-B4AF-1CDE3F0B53A6}"/>
              </a:ext>
            </a:extLst>
          </p:cNvPr>
          <p:cNvSpPr txBox="1"/>
          <p:nvPr/>
        </p:nvSpPr>
        <p:spPr>
          <a:xfrm>
            <a:off x="1540284" y="5989199"/>
            <a:ext cx="9546331" cy="338554"/>
          </a:xfrm>
          <a:custGeom>
            <a:avLst/>
            <a:gdLst>
              <a:gd name="connsiteX0" fmla="*/ 0 w 9546331"/>
              <a:gd name="connsiteY0" fmla="*/ 0 h 338554"/>
              <a:gd name="connsiteX1" fmla="*/ 9546331 w 9546331"/>
              <a:gd name="connsiteY1" fmla="*/ 0 h 338554"/>
              <a:gd name="connsiteX2" fmla="*/ 9546331 w 9546331"/>
              <a:gd name="connsiteY2" fmla="*/ 338554 h 338554"/>
              <a:gd name="connsiteX3" fmla="*/ 0 w 9546331"/>
              <a:gd name="connsiteY3" fmla="*/ 338554 h 338554"/>
              <a:gd name="connsiteX4" fmla="*/ 0 w 9546331"/>
              <a:gd name="connsiteY4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6331" h="338554" fill="none" extrusionOk="0">
                <a:moveTo>
                  <a:pt x="0" y="0"/>
                </a:moveTo>
                <a:cubicBezTo>
                  <a:pt x="2151809" y="-14931"/>
                  <a:pt x="5448277" y="31643"/>
                  <a:pt x="9546331" y="0"/>
                </a:cubicBezTo>
                <a:cubicBezTo>
                  <a:pt x="9516420" y="38227"/>
                  <a:pt x="9525355" y="236956"/>
                  <a:pt x="9546331" y="338554"/>
                </a:cubicBezTo>
                <a:cubicBezTo>
                  <a:pt x="7215872" y="276500"/>
                  <a:pt x="3657934" y="284851"/>
                  <a:pt x="0" y="338554"/>
                </a:cubicBezTo>
                <a:cubicBezTo>
                  <a:pt x="-1022" y="198243"/>
                  <a:pt x="29893" y="94043"/>
                  <a:pt x="0" y="0"/>
                </a:cubicBezTo>
                <a:close/>
              </a:path>
              <a:path w="9546331" h="338554" stroke="0" extrusionOk="0">
                <a:moveTo>
                  <a:pt x="0" y="0"/>
                </a:moveTo>
                <a:cubicBezTo>
                  <a:pt x="1817584" y="-5264"/>
                  <a:pt x="7806151" y="84467"/>
                  <a:pt x="9546331" y="0"/>
                </a:cubicBezTo>
                <a:cubicBezTo>
                  <a:pt x="9568744" y="43809"/>
                  <a:pt x="9528376" y="260225"/>
                  <a:pt x="9546331" y="338554"/>
                </a:cubicBezTo>
                <a:cubicBezTo>
                  <a:pt x="8105559" y="444874"/>
                  <a:pt x="2023193" y="330905"/>
                  <a:pt x="0" y="338554"/>
                </a:cubicBezTo>
                <a:cubicBezTo>
                  <a:pt x="11254" y="190748"/>
                  <a:pt x="-17374" y="50421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CA" sz="1600" dirty="0"/>
              <a:t>Somatic awareness became a measuring stick for stress levels and progress in dealing with challenging situations 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5799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6E3FD31-D19A-BFEB-821F-C00103830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>
            <a:normAutofit/>
          </a:bodyPr>
          <a:lstStyle/>
          <a:p>
            <a:r>
              <a:rPr lang="en-US" dirty="0"/>
              <a:t>This Nurse Coaching Experience:</a:t>
            </a:r>
          </a:p>
        </p:txBody>
      </p:sp>
      <p:pic>
        <p:nvPicPr>
          <p:cNvPr id="10" name="Content Placeholder 9" descr="Two rocks with glasses on them&#10;&#10;Description automatically generated">
            <a:extLst>
              <a:ext uri="{FF2B5EF4-FFF2-40B4-BE49-F238E27FC236}">
                <a16:creationId xmlns:a16="http://schemas.microsoft.com/office/drawing/2014/main" id="{CAA56D40-F664-AF93-5793-B38EA327771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 l="12399" r="14266" b="-2"/>
          <a:stretch/>
        </p:blipFill>
        <p:spPr>
          <a:xfrm>
            <a:off x="914399" y="2039111"/>
            <a:ext cx="2816352" cy="3840480"/>
          </a:xfr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BD67B-CAC0-D647-BA83-045E07576F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 lnSpcReduction="10000"/>
          </a:bodyPr>
          <a:lstStyle/>
          <a:p>
            <a:endParaRPr lang="en-CA" dirty="0"/>
          </a:p>
          <a:p>
            <a:r>
              <a:rPr lang="en-CA" dirty="0"/>
              <a:t>Our clients know</a:t>
            </a:r>
          </a:p>
          <a:p>
            <a:r>
              <a:rPr lang="en-CA" dirty="0"/>
              <a:t>Everyone has a different way of releasing stress</a:t>
            </a:r>
          </a:p>
          <a:p>
            <a:r>
              <a:rPr lang="en-CA" dirty="0"/>
              <a:t>Goals may not be concrete from session to session</a:t>
            </a:r>
          </a:p>
          <a:p>
            <a:r>
              <a:rPr lang="en-CA" dirty="0"/>
              <a:t>Deep listening and holding space allows themes to arise</a:t>
            </a:r>
          </a:p>
          <a:p>
            <a:r>
              <a:rPr lang="en-CA" dirty="0"/>
              <a:t>Connecting a client to their inner wisdom can come from deep listening and compassionate inquiry</a:t>
            </a:r>
          </a:p>
          <a:p>
            <a:r>
              <a:rPr lang="en-CA" dirty="0"/>
              <a:t>Clients might need ‘permission’ to be the decision maker</a:t>
            </a:r>
          </a:p>
          <a:p>
            <a:r>
              <a:rPr lang="en-CA" dirty="0"/>
              <a:t>Offering holistically based tools to support the p/e/m/s aspects of health provides a well round, integral palette for our clients to choose from</a:t>
            </a:r>
          </a:p>
        </p:txBody>
      </p:sp>
    </p:spTree>
    <p:extLst>
      <p:ext uri="{BB962C8B-B14F-4D97-AF65-F5344CB8AC3E}">
        <p14:creationId xmlns:p14="http://schemas.microsoft.com/office/powerpoint/2010/main" val="537809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DC0028-4150-0F89-E59C-F563C67F6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14400"/>
            <a:ext cx="5641848" cy="5029200"/>
          </a:xfrm>
        </p:spPr>
        <p:txBody>
          <a:bodyPr anchor="ctr">
            <a:normAutofit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3" name="Picture 2" descr="A close-up of hands holding a red heart balloon&#10;&#10;Description automatically generated">
            <a:extLst>
              <a:ext uri="{FF2B5EF4-FFF2-40B4-BE49-F238E27FC236}">
                <a16:creationId xmlns:a16="http://schemas.microsoft.com/office/drawing/2014/main" id="{D726EB61-178B-6784-CCD7-0B29C4DBF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856" y="1495044"/>
            <a:ext cx="3867912" cy="386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882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EE45-3924-5A20-4FDE-7EA6BBEB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51" y="477275"/>
            <a:ext cx="6330005" cy="588581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br>
              <a:rPr lang="en-CA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RN</a:t>
            </a: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in BC, BSN (UVIC) MA in Integral Health (CIHS)</a:t>
            </a: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CIINDE Certified Holistic Nurse Coach/Consultant</a:t>
            </a: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TheCIINDE</a:t>
            </a:r>
            <a:r>
              <a:rPr lang="en-CA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©</a:t>
            </a: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Student Advisor</a:t>
            </a: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Independent nursing practice: Synapse Integral Health Inc.</a:t>
            </a: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The Conscious Nurse Project</a:t>
            </a:r>
            <a:r>
              <a:rPr lang="en-CA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©</a:t>
            </a: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Beyond Bones</a:t>
            </a:r>
            <a:br>
              <a:rPr lang="en-CA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Nurse First</a:t>
            </a: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All care</a:t>
            </a: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is </a:t>
            </a:r>
            <a:r>
              <a:rPr lang="en-CA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informed by t</a:t>
            </a: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he </a:t>
            </a:r>
            <a:r>
              <a:rPr lang="en-CA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Nursing Process, Standards of Practice and Code of Ethics</a:t>
            </a:r>
            <a:br>
              <a:rPr lang="en-CA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Tools</a:t>
            </a: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Holistic Nurse Coaching</a:t>
            </a: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Advanced Integrative Energy Healing</a:t>
            </a:r>
            <a:r>
              <a:rPr lang="en-CA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©</a:t>
            </a: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Inclusive </a:t>
            </a:r>
            <a:r>
              <a:rPr lang="en-CA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holistic</a:t>
            </a: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approach that acknowledges </a:t>
            </a:r>
            <a:r>
              <a:rPr lang="en-CA" sz="18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all</a:t>
            </a: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aspects of Self. </a:t>
            </a:r>
            <a:b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CA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Placeholder 21">
            <a:extLst>
              <a:ext uri="{FF2B5EF4-FFF2-40B4-BE49-F238E27FC236}">
                <a16:creationId xmlns:a16="http://schemas.microsoft.com/office/drawing/2014/main" id="{FFD2BD9F-962D-9BA5-14BE-C9CD52FEF9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73" b="973"/>
          <a:stretch/>
        </p:blipFill>
        <p:spPr>
          <a:xfrm>
            <a:off x="7401941" y="0"/>
            <a:ext cx="4790059" cy="658706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1E8458-F7D7-DD53-3C88-3D43C04AA6BB}"/>
              </a:ext>
            </a:extLst>
          </p:cNvPr>
          <p:cNvSpPr txBox="1"/>
          <p:nvPr/>
        </p:nvSpPr>
        <p:spPr>
          <a:xfrm>
            <a:off x="5507537" y="6363092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©Kate Shelest 2024</a:t>
            </a:r>
          </a:p>
        </p:txBody>
      </p:sp>
    </p:spTree>
    <p:extLst>
      <p:ext uri="{BB962C8B-B14F-4D97-AF65-F5344CB8AC3E}">
        <p14:creationId xmlns:p14="http://schemas.microsoft.com/office/powerpoint/2010/main" val="2222324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E4F88F8-17E5-45E3-77B1-77FACD99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639CAF1-F9BC-903F-31EF-D625745BBB60}"/>
              </a:ext>
            </a:extLst>
          </p:cNvPr>
          <p:cNvSpPr txBox="1">
            <a:spLocks/>
          </p:cNvSpPr>
          <p:nvPr/>
        </p:nvSpPr>
        <p:spPr>
          <a:xfrm>
            <a:off x="1036948" y="1726759"/>
            <a:ext cx="9302475" cy="340448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endParaRPr lang="en-CA" sz="4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CA" sz="4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IHWA long Form</a:t>
            </a:r>
            <a:r>
              <a:rPr lang="en-CA" sz="4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integrative health and wellness assessment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CA" sz="4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(</a:t>
            </a:r>
            <a:r>
              <a:rPr lang="en-CA" sz="4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McElligott et al, 2028)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CA" sz="4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www.synapseintegralhealth.com</a:t>
            </a:r>
            <a:endParaRPr lang="en-CA" sz="4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CA" sz="4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www.theconsciousnurseproject.ca</a:t>
            </a:r>
            <a:endParaRPr lang="en-CA" sz="4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CA" sz="4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nursing@shaw.ca</a:t>
            </a:r>
            <a:endParaRPr lang="en-CA" sz="4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CA" sz="4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synapsehealth@shaw.ca</a:t>
            </a:r>
            <a:endParaRPr lang="en-CA" sz="4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CA" sz="6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NANDA International (2024). Nursing diagnosis. Definitions and classification 2024 – 2026 (13</a:t>
            </a:r>
            <a:r>
              <a:rPr lang="en-CA" sz="6400" kern="100" baseline="30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CA" sz="6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 Edition). </a:t>
            </a:r>
            <a:r>
              <a:rPr lang="en-CA" sz="6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Thieme</a:t>
            </a:r>
            <a:r>
              <a:rPr lang="en-CA" sz="6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Editors: T. Heather </a:t>
            </a:r>
            <a:r>
              <a:rPr lang="en-CA" sz="6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Herdman</a:t>
            </a:r>
            <a:r>
              <a:rPr lang="en-CA" sz="6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/ Shigemi </a:t>
            </a:r>
            <a:r>
              <a:rPr lang="en-CA" sz="6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Kamitsuru</a:t>
            </a:r>
            <a:r>
              <a:rPr lang="en-CA" sz="6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Camila Takao Lopes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CA" sz="4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CA" sz="4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499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853" y="348790"/>
            <a:ext cx="5449824" cy="5033913"/>
          </a:xfrm>
        </p:spPr>
        <p:txBody>
          <a:bodyPr anchor="b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CA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Clients</a:t>
            </a:r>
            <a:br>
              <a:rPr lang="en-CA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ord of mouth (clients &amp; practitioners) </a:t>
            </a: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GP ref / </a:t>
            </a:r>
            <a:r>
              <a:rPr lang="en-CA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dults only</a:t>
            </a: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Most</a:t>
            </a: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not fully aware of ‘holistic’ perspectives</a:t>
            </a: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Some have ‘holistic’ practices that support them p/e/m/s</a:t>
            </a: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CA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Presentations</a:t>
            </a: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Grief (acute/complex)</a:t>
            </a: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Stress management (multi-source)</a:t>
            </a: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Burnout (work)</a:t>
            </a:r>
            <a:b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Energetic imbalance </a:t>
            </a:r>
            <a:r>
              <a:rPr lang="en-CA" sz="1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(NANDA 2024)</a:t>
            </a:r>
            <a:endParaRPr lang="en-CA" sz="1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DEBEDD0-2C97-CD36-23CF-99F08280682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1750" r="11750"/>
          <a:stretch/>
        </p:blipFill>
        <p:spPr>
          <a:xfrm>
            <a:off x="-1" y="261780"/>
            <a:ext cx="5046134" cy="6596220"/>
          </a:xfrm>
          <a:solidFill>
            <a:schemeClr val="tx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68DEF-6EE7-767F-56FF-2DB627C4EE02}"/>
              </a:ext>
            </a:extLst>
          </p:cNvPr>
          <p:cNvSpPr txBox="1"/>
          <p:nvPr/>
        </p:nvSpPr>
        <p:spPr>
          <a:xfrm>
            <a:off x="5507537" y="6363092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©Kate Shelest 2024</a:t>
            </a:r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60" y="414779"/>
            <a:ext cx="7534656" cy="914400"/>
          </a:xfrm>
        </p:spPr>
        <p:txBody>
          <a:bodyPr/>
          <a:lstStyle/>
          <a:p>
            <a:r>
              <a:rPr lang="en-US" sz="3200" dirty="0"/>
              <a:t>Case Study: Debbie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FDA37B-399A-B9F0-7A7D-2A891EB7FF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165" y="1850575"/>
            <a:ext cx="4554834" cy="25234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56 yrs old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Full-time Manager - community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Wife &amp; Mom of 2 older teenagers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Large family of origin – 8 sibs (4 transitioned)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Recent loss of parent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New to ‘holistic’ perspectives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Word of mouth referral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9EA85-C811-64E6-5D81-53C62C051709}"/>
              </a:ext>
            </a:extLst>
          </p:cNvPr>
          <p:cNvSpPr txBox="1"/>
          <p:nvPr/>
        </p:nvSpPr>
        <p:spPr>
          <a:xfrm>
            <a:off x="5507537" y="6363092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©Kate Shelest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B2E7E4-302C-5DF3-5ADA-888BD1A5252C}"/>
              </a:ext>
            </a:extLst>
          </p:cNvPr>
          <p:cNvSpPr txBox="1"/>
          <p:nvPr/>
        </p:nvSpPr>
        <p:spPr>
          <a:xfrm>
            <a:off x="6461674" y="2336393"/>
            <a:ext cx="359053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Holistic Nurse Coaching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Initial 2hr session with 4 </a:t>
            </a:r>
            <a:r>
              <a:rPr lang="en-CA" sz="1000" dirty="0"/>
              <a:t>x</a:t>
            </a:r>
            <a:r>
              <a:rPr lang="en-CA" sz="1600" dirty="0"/>
              <a:t>1hr sessions</a:t>
            </a:r>
          </a:p>
          <a:p>
            <a:r>
              <a:rPr lang="en-CA" sz="1600" dirty="0"/>
              <a:t>     over 2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1:1 in person on site @ holistic 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r>
              <a:rPr lang="en-CA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Note:</a:t>
            </a:r>
            <a:r>
              <a:rPr lang="en-CA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CA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consent was obtained to present this</a:t>
            </a:r>
          </a:p>
          <a:p>
            <a:r>
              <a:rPr lang="en-CA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case study example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96691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4AA1-92BB-BB62-56E1-DC345B02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Session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80D97-9163-1FF3-742E-C1B578228F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315313"/>
          </a:xfrm>
        </p:spPr>
        <p:txBody>
          <a:bodyPr/>
          <a:lstStyle/>
          <a:p>
            <a:r>
              <a:rPr lang="en-CA" dirty="0"/>
              <a:t>Coaching container created</a:t>
            </a:r>
          </a:p>
          <a:p>
            <a:r>
              <a:rPr lang="en-CA" dirty="0"/>
              <a:t>Guided grounding meditation offered</a:t>
            </a:r>
          </a:p>
          <a:p>
            <a:r>
              <a:rPr lang="en-CA" dirty="0"/>
              <a:t>Holistic Assessment</a:t>
            </a:r>
          </a:p>
          <a:p>
            <a:r>
              <a:rPr lang="en-CA" dirty="0"/>
              <a:t>Client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needed to ^talk re: grief &amp; work 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anxiety and stress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tearfulness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scattered thoughts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7BF84-0789-B788-5AB9-73234E3216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1828800"/>
            <a:ext cx="4576953" cy="3877055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/>
              <a:t>Goals/Intentions I.D.’d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Decrease anxiety in stressful situations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1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dirty="0"/>
              <a:t>Strategies Used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Story Theory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Compassionate inquiry </a:t>
            </a:r>
            <a:endParaRPr lang="en-CA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dirty="0"/>
              <a:t>Tools Offered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NS regulation: foot paddling / breath work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Basic grounding exercise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Holistic Self-Assessment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dirty="0"/>
              <a:t>Co-created Plan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To use tools daily and as needed.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Journal thoughts/emotions that might come up between sessions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F5ACB-6D7C-B39C-DA63-8B9BCB88C4A6}"/>
              </a:ext>
            </a:extLst>
          </p:cNvPr>
          <p:cNvSpPr txBox="1"/>
          <p:nvPr/>
        </p:nvSpPr>
        <p:spPr>
          <a:xfrm>
            <a:off x="4180871" y="5695138"/>
            <a:ext cx="4393190" cy="646331"/>
          </a:xfrm>
          <a:custGeom>
            <a:avLst/>
            <a:gdLst>
              <a:gd name="connsiteX0" fmla="*/ 0 w 4393190"/>
              <a:gd name="connsiteY0" fmla="*/ 0 h 646331"/>
              <a:gd name="connsiteX1" fmla="*/ 4393190 w 4393190"/>
              <a:gd name="connsiteY1" fmla="*/ 0 h 646331"/>
              <a:gd name="connsiteX2" fmla="*/ 4393190 w 4393190"/>
              <a:gd name="connsiteY2" fmla="*/ 646331 h 646331"/>
              <a:gd name="connsiteX3" fmla="*/ 0 w 4393190"/>
              <a:gd name="connsiteY3" fmla="*/ 646331 h 646331"/>
              <a:gd name="connsiteX4" fmla="*/ 0 w 439319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3190" h="646331" fill="none" extrusionOk="0">
                <a:moveTo>
                  <a:pt x="0" y="0"/>
                </a:moveTo>
                <a:cubicBezTo>
                  <a:pt x="2027024" y="-14931"/>
                  <a:pt x="3489640" y="31643"/>
                  <a:pt x="4393190" y="0"/>
                </a:cubicBezTo>
                <a:cubicBezTo>
                  <a:pt x="4444343" y="237712"/>
                  <a:pt x="4445164" y="397195"/>
                  <a:pt x="4393190" y="646331"/>
                </a:cubicBezTo>
                <a:cubicBezTo>
                  <a:pt x="2528574" y="584277"/>
                  <a:pt x="938190" y="592628"/>
                  <a:pt x="0" y="646331"/>
                </a:cubicBezTo>
                <a:cubicBezTo>
                  <a:pt x="3392" y="555075"/>
                  <a:pt x="-1205" y="289453"/>
                  <a:pt x="0" y="0"/>
                </a:cubicBezTo>
                <a:close/>
              </a:path>
              <a:path w="4393190" h="646331" stroke="0" extrusionOk="0">
                <a:moveTo>
                  <a:pt x="0" y="0"/>
                </a:moveTo>
                <a:cubicBezTo>
                  <a:pt x="1884536" y="-5264"/>
                  <a:pt x="3557442" y="84467"/>
                  <a:pt x="4393190" y="0"/>
                </a:cubicBezTo>
                <a:cubicBezTo>
                  <a:pt x="4422742" y="146003"/>
                  <a:pt x="4444247" y="330026"/>
                  <a:pt x="4393190" y="646331"/>
                </a:cubicBezTo>
                <a:cubicBezTo>
                  <a:pt x="2555794" y="752651"/>
                  <a:pt x="1634428" y="638682"/>
                  <a:pt x="0" y="646331"/>
                </a:cubicBezTo>
                <a:cubicBezTo>
                  <a:pt x="-39762" y="457401"/>
                  <a:pt x="53166" y="76043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“I am scattered, and I am not in my body”</a:t>
            </a:r>
          </a:p>
          <a:p>
            <a:pPr algn="ctr"/>
            <a:r>
              <a:rPr lang="en-CA" b="1" dirty="0"/>
              <a:t>Client Choice: N/S Self-regulation / breathwork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9624E-2E58-E1CC-4E63-3D65A8EF1468}"/>
              </a:ext>
            </a:extLst>
          </p:cNvPr>
          <p:cNvSpPr txBox="1"/>
          <p:nvPr/>
        </p:nvSpPr>
        <p:spPr>
          <a:xfrm>
            <a:off x="5506013" y="6435961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©Kate Shelest 2024</a:t>
            </a:r>
          </a:p>
        </p:txBody>
      </p:sp>
    </p:spTree>
    <p:extLst>
      <p:ext uri="{BB962C8B-B14F-4D97-AF65-F5344CB8AC3E}">
        <p14:creationId xmlns:p14="http://schemas.microsoft.com/office/powerpoint/2010/main" val="200718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3C76-08C4-E85D-665D-B26F17C9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2483"/>
            <a:ext cx="10360152" cy="914400"/>
          </a:xfrm>
        </p:spPr>
        <p:txBody>
          <a:bodyPr/>
          <a:lstStyle/>
          <a:p>
            <a:r>
              <a:rPr lang="en-CA" dirty="0"/>
              <a:t>Assessment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3A6E4-3704-C35E-98F1-08CCF9DD2D3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1576495"/>
            <a:ext cx="4576953" cy="2909960"/>
          </a:xfrm>
          <a:custGeom>
            <a:avLst/>
            <a:gdLst>
              <a:gd name="connsiteX0" fmla="*/ 0 w 4576953"/>
              <a:gd name="connsiteY0" fmla="*/ 0 h 2909960"/>
              <a:gd name="connsiteX1" fmla="*/ 4576953 w 4576953"/>
              <a:gd name="connsiteY1" fmla="*/ 0 h 2909960"/>
              <a:gd name="connsiteX2" fmla="*/ 4576953 w 4576953"/>
              <a:gd name="connsiteY2" fmla="*/ 2909960 h 2909960"/>
              <a:gd name="connsiteX3" fmla="*/ 0 w 4576953"/>
              <a:gd name="connsiteY3" fmla="*/ 2909960 h 2909960"/>
              <a:gd name="connsiteX4" fmla="*/ 0 w 4576953"/>
              <a:gd name="connsiteY4" fmla="*/ 0 h 290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6953" h="2909960" fill="none" extrusionOk="0">
                <a:moveTo>
                  <a:pt x="0" y="0"/>
                </a:moveTo>
                <a:cubicBezTo>
                  <a:pt x="1627709" y="-33775"/>
                  <a:pt x="3213148" y="138873"/>
                  <a:pt x="4576953" y="0"/>
                </a:cubicBezTo>
                <a:cubicBezTo>
                  <a:pt x="4503182" y="1441604"/>
                  <a:pt x="4421070" y="1932127"/>
                  <a:pt x="4576953" y="2909960"/>
                </a:cubicBezTo>
                <a:cubicBezTo>
                  <a:pt x="2399532" y="2772630"/>
                  <a:pt x="1489692" y="2772104"/>
                  <a:pt x="0" y="2909960"/>
                </a:cubicBezTo>
                <a:cubicBezTo>
                  <a:pt x="152408" y="2365840"/>
                  <a:pt x="73868" y="1083016"/>
                  <a:pt x="0" y="0"/>
                </a:cubicBezTo>
                <a:close/>
              </a:path>
              <a:path w="4576953" h="2909960" stroke="0" extrusionOk="0">
                <a:moveTo>
                  <a:pt x="0" y="0"/>
                </a:moveTo>
                <a:cubicBezTo>
                  <a:pt x="489629" y="-101487"/>
                  <a:pt x="3668284" y="-162162"/>
                  <a:pt x="4576953" y="0"/>
                </a:cubicBezTo>
                <a:cubicBezTo>
                  <a:pt x="4637666" y="1233626"/>
                  <a:pt x="4515881" y="2358738"/>
                  <a:pt x="4576953" y="2909960"/>
                </a:cubicBezTo>
                <a:cubicBezTo>
                  <a:pt x="2313132" y="2960025"/>
                  <a:pt x="2111906" y="2751511"/>
                  <a:pt x="0" y="2909960"/>
                </a:cubicBezTo>
                <a:cubicBezTo>
                  <a:pt x="-24452" y="1752844"/>
                  <a:pt x="-67663" y="125268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CA" sz="2400" b="1" kern="100" cap="none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IHWA Long Form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b="1" kern="100" cap="none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integrative health and wellness assessment</a:t>
            </a:r>
            <a:endParaRPr lang="en-CA" sz="2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CA" sz="1300" kern="100" cap="none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CA" sz="1300" cap="none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McElligott et al, 2028)</a:t>
            </a:r>
            <a:endParaRPr lang="en-CA" sz="1300" kern="100" cap="none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CA" sz="1800" cap="none" dirty="0"/>
              <a:t>33 item assessment form : 1-5 scale </a:t>
            </a:r>
          </a:p>
          <a:p>
            <a:pPr algn="l"/>
            <a:r>
              <a:rPr lang="en-CA" sz="1800" cap="none" dirty="0"/>
              <a:t>Physical/emotional/mental/spiritual/relational/environmental</a:t>
            </a:r>
          </a:p>
          <a:p>
            <a:pPr algn="l"/>
            <a:r>
              <a:rPr lang="en-CA" sz="1800" cap="none" dirty="0"/>
              <a:t>Correlates to show areas of strength and areas of challenge</a:t>
            </a:r>
            <a:endParaRPr lang="en-CA" sz="1800" kern="100" cap="none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34966-6EE1-6CCF-1D75-FFC134A877A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38893" y="1576495"/>
            <a:ext cx="4576953" cy="2909960"/>
          </a:xfrm>
          <a:custGeom>
            <a:avLst/>
            <a:gdLst>
              <a:gd name="connsiteX0" fmla="*/ 0 w 4576953"/>
              <a:gd name="connsiteY0" fmla="*/ 0 h 2909960"/>
              <a:gd name="connsiteX1" fmla="*/ 4576953 w 4576953"/>
              <a:gd name="connsiteY1" fmla="*/ 0 h 2909960"/>
              <a:gd name="connsiteX2" fmla="*/ 4576953 w 4576953"/>
              <a:gd name="connsiteY2" fmla="*/ 2909960 h 2909960"/>
              <a:gd name="connsiteX3" fmla="*/ 0 w 4576953"/>
              <a:gd name="connsiteY3" fmla="*/ 2909960 h 2909960"/>
              <a:gd name="connsiteX4" fmla="*/ 0 w 4576953"/>
              <a:gd name="connsiteY4" fmla="*/ 0 h 290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6953" h="2909960" fill="none" extrusionOk="0">
                <a:moveTo>
                  <a:pt x="0" y="0"/>
                </a:moveTo>
                <a:cubicBezTo>
                  <a:pt x="1627709" y="-33775"/>
                  <a:pt x="3213148" y="138873"/>
                  <a:pt x="4576953" y="0"/>
                </a:cubicBezTo>
                <a:cubicBezTo>
                  <a:pt x="4503182" y="1441604"/>
                  <a:pt x="4421070" y="1932127"/>
                  <a:pt x="4576953" y="2909960"/>
                </a:cubicBezTo>
                <a:cubicBezTo>
                  <a:pt x="2399532" y="2772630"/>
                  <a:pt x="1489692" y="2772104"/>
                  <a:pt x="0" y="2909960"/>
                </a:cubicBezTo>
                <a:cubicBezTo>
                  <a:pt x="152408" y="2365840"/>
                  <a:pt x="73868" y="1083016"/>
                  <a:pt x="0" y="0"/>
                </a:cubicBezTo>
                <a:close/>
              </a:path>
              <a:path w="4576953" h="2909960" stroke="0" extrusionOk="0">
                <a:moveTo>
                  <a:pt x="0" y="0"/>
                </a:moveTo>
                <a:cubicBezTo>
                  <a:pt x="489629" y="-101487"/>
                  <a:pt x="3668284" y="-162162"/>
                  <a:pt x="4576953" y="0"/>
                </a:cubicBezTo>
                <a:cubicBezTo>
                  <a:pt x="4637666" y="1233626"/>
                  <a:pt x="4515881" y="2358738"/>
                  <a:pt x="4576953" y="2909960"/>
                </a:cubicBezTo>
                <a:cubicBezTo>
                  <a:pt x="2313132" y="2960025"/>
                  <a:pt x="2111906" y="2751511"/>
                  <a:pt x="0" y="2909960"/>
                </a:cubicBezTo>
                <a:cubicBezTo>
                  <a:pt x="-24452" y="1752844"/>
                  <a:pt x="-67663" y="125268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en-CA" sz="2400" b="1" kern="100" cap="none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Holistic Assessment Short </a:t>
            </a:r>
            <a:r>
              <a:rPr lang="en-CA" sz="2400" b="1" kern="100" cap="none" dirty="0"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CA" sz="2400" b="1" kern="100" cap="none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orm</a:t>
            </a:r>
            <a:r>
              <a:rPr lang="en-CA" sz="2400" kern="100" cap="none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          </a:t>
            </a:r>
            <a:r>
              <a:rPr lang="en-CA" sz="1300" kern="100" cap="none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(Shelest, 2015)</a:t>
            </a:r>
          </a:p>
          <a:p>
            <a:pPr algn="l"/>
            <a:r>
              <a:rPr lang="en-CA" sz="1800" cap="none" dirty="0"/>
              <a:t>Demographics/primary contacts</a:t>
            </a:r>
          </a:p>
          <a:p>
            <a:pPr algn="l"/>
            <a:r>
              <a:rPr lang="en-CA" sz="1800" cap="none" dirty="0"/>
              <a:t>Healthcare team/health history/medications</a:t>
            </a:r>
          </a:p>
          <a:p>
            <a:pPr algn="l"/>
            <a:r>
              <a:rPr lang="en-CA" sz="1800" cap="none" dirty="0"/>
              <a:t>Pain/Stress scales 1-10</a:t>
            </a:r>
          </a:p>
          <a:p>
            <a:pPr algn="l"/>
            <a:r>
              <a:rPr lang="en-CA" sz="1800" cap="none" dirty="0"/>
              <a:t>Self-care practices</a:t>
            </a:r>
          </a:p>
          <a:p>
            <a:pPr algn="l"/>
            <a:r>
              <a:rPr lang="en-CA" sz="1800" cap="none" dirty="0"/>
              <a:t>P/E/</a:t>
            </a:r>
            <a:r>
              <a:rPr lang="en-CA" sz="1800" dirty="0"/>
              <a:t>M</a:t>
            </a:r>
            <a:r>
              <a:rPr lang="en-CA" sz="1800" cap="none" dirty="0"/>
              <a:t>/</a:t>
            </a:r>
            <a:r>
              <a:rPr lang="en-CA" sz="1800" dirty="0"/>
              <a:t>S - used for updates throughout sessions</a:t>
            </a:r>
            <a:endParaRPr lang="en-CA" sz="1800" cap="none" dirty="0"/>
          </a:p>
          <a:p>
            <a:endParaRPr lang="en-CA" dirty="0"/>
          </a:p>
        </p:txBody>
      </p:sp>
      <p:pic>
        <p:nvPicPr>
          <p:cNvPr id="2052" name="Picture 4" descr="Free Question Mark Problem photo and picture">
            <a:extLst>
              <a:ext uri="{FF2B5EF4-FFF2-40B4-BE49-F238E27FC236}">
                <a16:creationId xmlns:a16="http://schemas.microsoft.com/office/drawing/2014/main" id="{5BD93137-607B-BF83-F095-314EAFE21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5142"/>
            <a:ext cx="12215551" cy="14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04FCE2-6194-3614-457D-D17983C0E567}"/>
              </a:ext>
            </a:extLst>
          </p:cNvPr>
          <p:cNvSpPr txBox="1"/>
          <p:nvPr/>
        </p:nvSpPr>
        <p:spPr>
          <a:xfrm>
            <a:off x="2031564" y="4536480"/>
            <a:ext cx="830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The holistic assessment process often creates space for deep reflection in the moment and </a:t>
            </a:r>
          </a:p>
          <a:p>
            <a:pPr algn="ctr"/>
            <a:r>
              <a:rPr lang="en-CA" dirty="0"/>
              <a:t>during the time between appointments.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3A283-607E-B699-90C9-7DB89704CEA0}"/>
              </a:ext>
            </a:extLst>
          </p:cNvPr>
          <p:cNvSpPr txBox="1"/>
          <p:nvPr/>
        </p:nvSpPr>
        <p:spPr>
          <a:xfrm>
            <a:off x="5519312" y="6529482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©Kate Shelest 2024</a:t>
            </a:r>
          </a:p>
        </p:txBody>
      </p:sp>
    </p:spTree>
    <p:extLst>
      <p:ext uri="{BB962C8B-B14F-4D97-AF65-F5344CB8AC3E}">
        <p14:creationId xmlns:p14="http://schemas.microsoft.com/office/powerpoint/2010/main" val="193777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BDBC3B6-8348-44AC-A08B-175543EEAD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513956"/>
              </p:ext>
            </p:extLst>
          </p:nvPr>
        </p:nvGraphicFramePr>
        <p:xfrm>
          <a:off x="307107" y="1667640"/>
          <a:ext cx="4312920" cy="330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11C8E6F2-AB21-41E0-87A2-B77392CAFB4A}"/>
              </a:ext>
            </a:extLst>
          </p:cNvPr>
          <p:cNvSpPr/>
          <p:nvPr/>
        </p:nvSpPr>
        <p:spPr>
          <a:xfrm>
            <a:off x="2063692" y="3053594"/>
            <a:ext cx="558654" cy="5332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900" b="1" dirty="0">
                <a:ln>
                  <a:noFill/>
                </a:ln>
                <a:solidFill>
                  <a:srgbClr val="000000"/>
                </a:solidFill>
                <a:ea typeface="Calibri" panose="020F0502020204030204" pitchFamily="34" charset="0"/>
              </a:rPr>
              <a:t>SELF</a:t>
            </a:r>
            <a:endParaRPr lang="en-CA" sz="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C75C11C-F134-4143-BD15-93D98CC1A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873526"/>
              </p:ext>
            </p:extLst>
          </p:nvPr>
        </p:nvGraphicFramePr>
        <p:xfrm>
          <a:off x="5075893" y="1832416"/>
          <a:ext cx="5937250" cy="3584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975">
                  <a:extLst>
                    <a:ext uri="{9D8B030D-6E8A-4147-A177-3AD203B41FA5}">
                      <a16:colId xmlns:a16="http://schemas.microsoft.com/office/drawing/2014/main" val="1334398197"/>
                    </a:ext>
                  </a:extLst>
                </a:gridCol>
                <a:gridCol w="730885">
                  <a:extLst>
                    <a:ext uri="{9D8B030D-6E8A-4147-A177-3AD203B41FA5}">
                      <a16:colId xmlns:a16="http://schemas.microsoft.com/office/drawing/2014/main" val="3692944481"/>
                    </a:ext>
                  </a:extLst>
                </a:gridCol>
                <a:gridCol w="732155">
                  <a:extLst>
                    <a:ext uri="{9D8B030D-6E8A-4147-A177-3AD203B41FA5}">
                      <a16:colId xmlns:a16="http://schemas.microsoft.com/office/drawing/2014/main" val="2741740406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3532488115"/>
                    </a:ext>
                  </a:extLst>
                </a:gridCol>
                <a:gridCol w="732790">
                  <a:extLst>
                    <a:ext uri="{9D8B030D-6E8A-4147-A177-3AD203B41FA5}">
                      <a16:colId xmlns:a16="http://schemas.microsoft.com/office/drawing/2014/main" val="352577416"/>
                    </a:ext>
                  </a:extLst>
                </a:gridCol>
                <a:gridCol w="735330">
                  <a:extLst>
                    <a:ext uri="{9D8B030D-6E8A-4147-A177-3AD203B41FA5}">
                      <a16:colId xmlns:a16="http://schemas.microsoft.com/office/drawing/2014/main" val="1528092402"/>
                    </a:ext>
                  </a:extLst>
                </a:gridCol>
                <a:gridCol w="727710">
                  <a:extLst>
                    <a:ext uri="{9D8B030D-6E8A-4147-A177-3AD203B41FA5}">
                      <a16:colId xmlns:a16="http://schemas.microsoft.com/office/drawing/2014/main" val="2560486363"/>
                    </a:ext>
                  </a:extLst>
                </a:gridCol>
                <a:gridCol w="728980">
                  <a:extLst>
                    <a:ext uri="{9D8B030D-6E8A-4147-A177-3AD203B41FA5}">
                      <a16:colId xmlns:a16="http://schemas.microsoft.com/office/drawing/2014/main" val="28454404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solidFill>
                            <a:schemeClr val="tx1"/>
                          </a:solidFill>
                          <a:effectLst/>
                        </a:rPr>
                        <a:t>Sun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solidFill>
                            <a:schemeClr val="tx1"/>
                          </a:solidFill>
                          <a:effectLst/>
                        </a:rPr>
                        <a:t>Mon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solidFill>
                            <a:schemeClr val="tx1"/>
                          </a:solidFill>
                          <a:effectLst/>
                        </a:rPr>
                        <a:t>Tues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solidFill>
                            <a:schemeClr val="tx1"/>
                          </a:solidFill>
                          <a:effectLst/>
                        </a:rPr>
                        <a:t>Wed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solidFill>
                            <a:schemeClr val="tx1"/>
                          </a:solidFill>
                          <a:effectLst/>
                        </a:rPr>
                        <a:t>Thurs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solidFill>
                            <a:schemeClr val="tx1"/>
                          </a:solidFill>
                          <a:effectLst/>
                        </a:rPr>
                        <a:t>Fri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 dirty="0">
                          <a:solidFill>
                            <a:schemeClr val="tx1"/>
                          </a:solidFill>
                          <a:effectLst/>
                        </a:rPr>
                        <a:t>Sat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773508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 dirty="0">
                          <a:solidFill>
                            <a:schemeClr val="tx1"/>
                          </a:solidFill>
                          <a:effectLst/>
                        </a:rPr>
                        <a:t>Physical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073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 dirty="0">
                          <a:solidFill>
                            <a:schemeClr val="tx1"/>
                          </a:solidFill>
                          <a:effectLst/>
                        </a:rPr>
                        <a:t>Emotional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611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 dirty="0">
                          <a:solidFill>
                            <a:schemeClr val="tx1"/>
                          </a:solidFill>
                          <a:effectLst/>
                        </a:rPr>
                        <a:t>Mental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853331"/>
                  </a:ext>
                </a:extLst>
              </a:tr>
              <a:tr h="121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 dirty="0">
                          <a:solidFill>
                            <a:schemeClr val="tx1"/>
                          </a:solidFill>
                          <a:effectLst/>
                        </a:rPr>
                        <a:t>Spiritual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765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Sun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Mon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Tues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Wed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Thurs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Fri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Sat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18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 dirty="0">
                          <a:solidFill>
                            <a:schemeClr val="tx1"/>
                          </a:solidFill>
                          <a:effectLst/>
                        </a:rPr>
                        <a:t>Physical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222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 dirty="0">
                          <a:solidFill>
                            <a:schemeClr val="tx1"/>
                          </a:solidFill>
                          <a:effectLst/>
                        </a:rPr>
                        <a:t>Emotional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070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 dirty="0">
                          <a:solidFill>
                            <a:schemeClr val="tx1"/>
                          </a:solidFill>
                          <a:effectLst/>
                        </a:rPr>
                        <a:t>Mental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4660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 dirty="0">
                          <a:solidFill>
                            <a:schemeClr val="tx1"/>
                          </a:solidFill>
                          <a:effectLst/>
                        </a:rPr>
                        <a:t>Spiritual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659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Sun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Mon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Tues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Wed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Thurs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Fri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Sat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450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 dirty="0">
                          <a:solidFill>
                            <a:schemeClr val="tx1"/>
                          </a:solidFill>
                          <a:effectLst/>
                        </a:rPr>
                        <a:t>Physical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107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 dirty="0">
                          <a:solidFill>
                            <a:schemeClr val="tx1"/>
                          </a:solidFill>
                          <a:effectLst/>
                        </a:rPr>
                        <a:t>Emotional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53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 dirty="0">
                          <a:solidFill>
                            <a:schemeClr val="tx1"/>
                          </a:solidFill>
                          <a:effectLst/>
                        </a:rPr>
                        <a:t>Mental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15961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 dirty="0">
                          <a:solidFill>
                            <a:schemeClr val="tx1"/>
                          </a:solidFill>
                          <a:effectLst/>
                        </a:rPr>
                        <a:t>Spiritual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763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Sun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Mon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Tues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Wed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Thurs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Fri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>
                          <a:effectLst/>
                        </a:rPr>
                        <a:t>Sat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891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 dirty="0">
                          <a:solidFill>
                            <a:schemeClr val="tx1"/>
                          </a:solidFill>
                          <a:effectLst/>
                        </a:rPr>
                        <a:t>Physical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700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 dirty="0">
                          <a:solidFill>
                            <a:schemeClr val="tx1"/>
                          </a:solidFill>
                          <a:effectLst/>
                        </a:rPr>
                        <a:t>Emotional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56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 dirty="0">
                          <a:solidFill>
                            <a:schemeClr val="tx1"/>
                          </a:solidFill>
                          <a:effectLst/>
                        </a:rPr>
                        <a:t>Mental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724886"/>
                  </a:ext>
                </a:extLst>
              </a:tr>
              <a:tr h="54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750" dirty="0">
                          <a:solidFill>
                            <a:schemeClr val="tx1"/>
                          </a:solidFill>
                          <a:effectLst/>
                        </a:rPr>
                        <a:t>Spiritual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50" dirty="0">
                          <a:effectLst/>
                        </a:rPr>
                        <a:t> </a:t>
                      </a:r>
                      <a:endParaRPr lang="en-C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26420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B59852B-AFF2-4578-B79A-1989C9F1938D}"/>
              </a:ext>
            </a:extLst>
          </p:cNvPr>
          <p:cNvSpPr txBox="1"/>
          <p:nvPr/>
        </p:nvSpPr>
        <p:spPr>
          <a:xfrm>
            <a:off x="2419175" y="6308349"/>
            <a:ext cx="7353650" cy="4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CA" sz="800" dirty="0">
                <a:effectLst/>
                <a:ea typeface="Calibri" panose="020F0502020204030204" pitchFamily="34" charset="0"/>
              </a:rPr>
              <a:t>Concentric Map of Consciousness adapted with permission from Lamb, R.M. (2012). </a:t>
            </a:r>
            <a:r>
              <a:rPr lang="en-CA" sz="800" i="1" dirty="0">
                <a:effectLst/>
                <a:ea typeface="Calibri" panose="020F0502020204030204" pitchFamily="34" charset="0"/>
              </a:rPr>
              <a:t>Human becoming. A guide to soul-centered living</a:t>
            </a:r>
            <a:r>
              <a:rPr lang="en-CA" sz="800" dirty="0">
                <a:effectLst/>
                <a:ea typeface="Calibri" panose="020F0502020204030204" pitchFamily="34" charset="0"/>
              </a:rPr>
              <a:t>. Cittam Futures Inc.</a:t>
            </a:r>
          </a:p>
          <a:p>
            <a:pPr algn="ctr">
              <a:tabLst>
                <a:tab pos="2971800" algn="ctr"/>
                <a:tab pos="5943600" algn="r"/>
              </a:tabLst>
            </a:pPr>
            <a:r>
              <a:rPr lang="en-CA" sz="800" dirty="0">
                <a:effectLst/>
                <a:ea typeface="Calibri" panose="020F0502020204030204" pitchFamily="34" charset="0"/>
              </a:rPr>
              <a:t>©2021 Synapse Integral Health Inc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C8E46E-532B-4F79-9AF8-1113D7DCCEE1}"/>
              </a:ext>
            </a:extLst>
          </p:cNvPr>
          <p:cNvSpPr txBox="1"/>
          <p:nvPr/>
        </p:nvSpPr>
        <p:spPr>
          <a:xfrm>
            <a:off x="6613336" y="756147"/>
            <a:ext cx="286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Holistic Self-assessment Tool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C1BDD4-16DE-4C3B-AE2F-C777FA28FE2A}"/>
              </a:ext>
            </a:extLst>
          </p:cNvPr>
          <p:cNvSpPr txBox="1"/>
          <p:nvPr/>
        </p:nvSpPr>
        <p:spPr>
          <a:xfrm>
            <a:off x="5075893" y="1239831"/>
            <a:ext cx="5937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Used daily with mindfulness meditation to connect with Self holistically. Balance/imbalance between consciousness is identified; internal and external resources will be identified and used to support balance via individualized holistic self- care practices.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8C4E9-43E9-4E63-828C-D2A640A5EC70}"/>
              </a:ext>
            </a:extLst>
          </p:cNvPr>
          <p:cNvSpPr txBox="1"/>
          <p:nvPr/>
        </p:nvSpPr>
        <p:spPr>
          <a:xfrm>
            <a:off x="602958" y="4972815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Inspired by Sri Aurobindo’s </a:t>
            </a:r>
          </a:p>
          <a:p>
            <a:pPr algn="ctr"/>
            <a:r>
              <a:rPr lang="en-CA" sz="1200" dirty="0"/>
              <a:t>Theory of Consciousness &amp;</a:t>
            </a:r>
          </a:p>
          <a:p>
            <a:pPr algn="ctr"/>
            <a:r>
              <a:rPr lang="en-CA" sz="1200" dirty="0"/>
              <a:t>Integral Yoga</a:t>
            </a: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592887FE-BC15-F23C-975C-C8E309F55DBA}"/>
              </a:ext>
            </a:extLst>
          </p:cNvPr>
          <p:cNvSpPr txBox="1">
            <a:spLocks/>
          </p:cNvSpPr>
          <p:nvPr/>
        </p:nvSpPr>
        <p:spPr>
          <a:xfrm>
            <a:off x="307106" y="314572"/>
            <a:ext cx="4575979" cy="744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Self Assessment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AAD7BC-2787-BDF0-B504-2AF81EBED6E0}"/>
              </a:ext>
            </a:extLst>
          </p:cNvPr>
          <p:cNvSpPr txBox="1"/>
          <p:nvPr/>
        </p:nvSpPr>
        <p:spPr>
          <a:xfrm>
            <a:off x="3518628" y="5710529"/>
            <a:ext cx="5154744" cy="307777"/>
          </a:xfrm>
          <a:custGeom>
            <a:avLst/>
            <a:gdLst>
              <a:gd name="connsiteX0" fmla="*/ 0 w 5154744"/>
              <a:gd name="connsiteY0" fmla="*/ 0 h 307777"/>
              <a:gd name="connsiteX1" fmla="*/ 5154744 w 5154744"/>
              <a:gd name="connsiteY1" fmla="*/ 0 h 307777"/>
              <a:gd name="connsiteX2" fmla="*/ 5154744 w 5154744"/>
              <a:gd name="connsiteY2" fmla="*/ 307777 h 307777"/>
              <a:gd name="connsiteX3" fmla="*/ 0 w 5154744"/>
              <a:gd name="connsiteY3" fmla="*/ 307777 h 307777"/>
              <a:gd name="connsiteX4" fmla="*/ 0 w 5154744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4744" h="307777" fill="none" extrusionOk="0">
                <a:moveTo>
                  <a:pt x="0" y="0"/>
                </a:moveTo>
                <a:cubicBezTo>
                  <a:pt x="946255" y="-14931"/>
                  <a:pt x="4358130" y="31643"/>
                  <a:pt x="5154744" y="0"/>
                </a:cubicBezTo>
                <a:cubicBezTo>
                  <a:pt x="5162662" y="124036"/>
                  <a:pt x="5171731" y="239151"/>
                  <a:pt x="5154744" y="307777"/>
                </a:cubicBezTo>
                <a:cubicBezTo>
                  <a:pt x="3852084" y="245723"/>
                  <a:pt x="1347233" y="254074"/>
                  <a:pt x="0" y="307777"/>
                </a:cubicBezTo>
                <a:cubicBezTo>
                  <a:pt x="27084" y="202200"/>
                  <a:pt x="8907" y="148770"/>
                  <a:pt x="0" y="0"/>
                </a:cubicBezTo>
                <a:close/>
              </a:path>
              <a:path w="5154744" h="307777" stroke="0" extrusionOk="0">
                <a:moveTo>
                  <a:pt x="0" y="0"/>
                </a:moveTo>
                <a:cubicBezTo>
                  <a:pt x="570413" y="-5264"/>
                  <a:pt x="2811580" y="84467"/>
                  <a:pt x="5154744" y="0"/>
                </a:cubicBezTo>
                <a:cubicBezTo>
                  <a:pt x="5138966" y="140603"/>
                  <a:pt x="5161496" y="205586"/>
                  <a:pt x="5154744" y="307777"/>
                </a:cubicBezTo>
                <a:cubicBezTo>
                  <a:pt x="3007024" y="414097"/>
                  <a:pt x="1587849" y="300128"/>
                  <a:pt x="0" y="307777"/>
                </a:cubicBezTo>
                <a:cubicBezTo>
                  <a:pt x="11596" y="211449"/>
                  <a:pt x="-23252" y="102302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CA" sz="1400" i="1" dirty="0"/>
              <a:t>Initially too complicated for client to absorb … chose to start after Session 2</a:t>
            </a:r>
          </a:p>
        </p:txBody>
      </p:sp>
    </p:spTree>
    <p:extLst>
      <p:ext uri="{BB962C8B-B14F-4D97-AF65-F5344CB8AC3E}">
        <p14:creationId xmlns:p14="http://schemas.microsoft.com/office/powerpoint/2010/main" val="400195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ist of hand signals&#10;&#10;Description automatically generated with medium confidence">
            <a:extLst>
              <a:ext uri="{FF2B5EF4-FFF2-40B4-BE49-F238E27FC236}">
                <a16:creationId xmlns:a16="http://schemas.microsoft.com/office/drawing/2014/main" id="{50020E49-C75D-D761-B9A8-D2B2B7658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46" y="1451680"/>
            <a:ext cx="4997196" cy="3511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 close-up of a basic grounding&#10;&#10;Description automatically generated">
            <a:extLst>
              <a:ext uri="{FF2B5EF4-FFF2-40B4-BE49-F238E27FC236}">
                <a16:creationId xmlns:a16="http://schemas.microsoft.com/office/drawing/2014/main" id="{7E4F6885-0DF5-B947-D886-9D8AA7238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54" y="2356843"/>
            <a:ext cx="5029200" cy="3625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DA2ABD-00A6-F6D6-1DFF-3DC4292236FC}"/>
              </a:ext>
            </a:extLst>
          </p:cNvPr>
          <p:cNvSpPr txBox="1"/>
          <p:nvPr/>
        </p:nvSpPr>
        <p:spPr>
          <a:xfrm>
            <a:off x="6197600" y="690895"/>
            <a:ext cx="4835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/>
              <a:t>Tools Offered for Nervous System Regulation </a:t>
            </a:r>
          </a:p>
          <a:p>
            <a:pPr algn="ctr"/>
            <a:r>
              <a:rPr lang="en-CA" sz="2000" b="1" dirty="0"/>
              <a:t>and Grounding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3D1969-D2AB-96BC-256D-4CA3A1BF91BB}"/>
              </a:ext>
            </a:extLst>
          </p:cNvPr>
          <p:cNvSpPr txBox="1"/>
          <p:nvPr/>
        </p:nvSpPr>
        <p:spPr>
          <a:xfrm>
            <a:off x="2414608" y="5406320"/>
            <a:ext cx="3681392" cy="461665"/>
          </a:xfrm>
          <a:custGeom>
            <a:avLst/>
            <a:gdLst>
              <a:gd name="connsiteX0" fmla="*/ 0 w 3681392"/>
              <a:gd name="connsiteY0" fmla="*/ 0 h 461665"/>
              <a:gd name="connsiteX1" fmla="*/ 3681392 w 3681392"/>
              <a:gd name="connsiteY1" fmla="*/ 0 h 461665"/>
              <a:gd name="connsiteX2" fmla="*/ 3681392 w 3681392"/>
              <a:gd name="connsiteY2" fmla="*/ 461665 h 461665"/>
              <a:gd name="connsiteX3" fmla="*/ 0 w 3681392"/>
              <a:gd name="connsiteY3" fmla="*/ 461665 h 461665"/>
              <a:gd name="connsiteX4" fmla="*/ 0 w 368139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1392" h="461665" fill="none" extrusionOk="0">
                <a:moveTo>
                  <a:pt x="0" y="0"/>
                </a:moveTo>
                <a:cubicBezTo>
                  <a:pt x="867177" y="-14931"/>
                  <a:pt x="3065448" y="31643"/>
                  <a:pt x="3681392" y="0"/>
                </a:cubicBezTo>
                <a:cubicBezTo>
                  <a:pt x="3699305" y="213952"/>
                  <a:pt x="3683506" y="264048"/>
                  <a:pt x="3681392" y="461665"/>
                </a:cubicBezTo>
                <a:cubicBezTo>
                  <a:pt x="3050284" y="399611"/>
                  <a:pt x="1749551" y="407962"/>
                  <a:pt x="0" y="461665"/>
                </a:cubicBezTo>
                <a:cubicBezTo>
                  <a:pt x="-13228" y="392754"/>
                  <a:pt x="-1205" y="91040"/>
                  <a:pt x="0" y="0"/>
                </a:cubicBezTo>
                <a:close/>
              </a:path>
              <a:path w="3681392" h="461665" stroke="0" extrusionOk="0">
                <a:moveTo>
                  <a:pt x="0" y="0"/>
                </a:moveTo>
                <a:cubicBezTo>
                  <a:pt x="810669" y="-5264"/>
                  <a:pt x="3258328" y="84467"/>
                  <a:pt x="3681392" y="0"/>
                </a:cubicBezTo>
                <a:cubicBezTo>
                  <a:pt x="3677704" y="47644"/>
                  <a:pt x="3699209" y="347216"/>
                  <a:pt x="3681392" y="461665"/>
                </a:cubicBezTo>
                <a:cubicBezTo>
                  <a:pt x="3151976" y="567985"/>
                  <a:pt x="935381" y="454016"/>
                  <a:pt x="0" y="461665"/>
                </a:cubicBezTo>
                <a:cubicBezTo>
                  <a:pt x="26717" y="334458"/>
                  <a:pt x="19926" y="17152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CA" sz="2400" b="1" dirty="0"/>
              <a:t>Breathwork: extended exhale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57AAF2-DC71-869A-1426-7B2617C49BDC}"/>
              </a:ext>
            </a:extLst>
          </p:cNvPr>
          <p:cNvSpPr txBox="1"/>
          <p:nvPr/>
        </p:nvSpPr>
        <p:spPr>
          <a:xfrm>
            <a:off x="5507537" y="6363092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©Kate Shelest 2024</a:t>
            </a:r>
          </a:p>
        </p:txBody>
      </p:sp>
    </p:spTree>
    <p:extLst>
      <p:ext uri="{BB962C8B-B14F-4D97-AF65-F5344CB8AC3E}">
        <p14:creationId xmlns:p14="http://schemas.microsoft.com/office/powerpoint/2010/main" val="257163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4AA1-92BB-BB62-56E1-DC345B02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Session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80D97-9163-1FF3-742E-C1B578228F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315313"/>
          </a:xfrm>
        </p:spPr>
        <p:txBody>
          <a:bodyPr>
            <a:normAutofit/>
          </a:bodyPr>
          <a:lstStyle/>
          <a:p>
            <a:r>
              <a:rPr lang="en-CA" dirty="0"/>
              <a:t>Coaching container created</a:t>
            </a:r>
          </a:p>
          <a:p>
            <a:r>
              <a:rPr lang="en-CA" dirty="0"/>
              <a:t>Guided grounding meditation offered</a:t>
            </a:r>
          </a:p>
          <a:p>
            <a:r>
              <a:rPr lang="en-CA" dirty="0"/>
              <a:t>Review of past 2 weeks</a:t>
            </a:r>
          </a:p>
          <a:p>
            <a:r>
              <a:rPr lang="en-CA" dirty="0"/>
              <a:t>Client: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sense of being blocked at the knees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needed to talk re: work stressors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^guilt with job promotion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self-ax = mental / thought processes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7BF84-0789-B788-5AB9-73234E3216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1828800"/>
            <a:ext cx="4576953" cy="3525625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/>
              <a:t>Goals/Intentions I.D.’d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To release guilt of moving forward at work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1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dirty="0"/>
              <a:t>Strategies Used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Reflective/Motivational Interview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Compassionate inquiry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Core Values Assessment </a:t>
            </a:r>
            <a:endParaRPr lang="en-CA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dirty="0"/>
              <a:t>Tools Offered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Mantra - Positive Affirmation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NS regulation: foot paddling / breath work (will continue)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Holistic Self-Assessment (will continue)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b="1" dirty="0"/>
              <a:t>Co-created Plan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To use tools daily and as needed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dirty="0"/>
              <a:t>Journal thoughts/emotions that might come up between sessions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6210D-4C42-2876-64AB-8BDB82A0A258}"/>
              </a:ext>
            </a:extLst>
          </p:cNvPr>
          <p:cNvSpPr txBox="1"/>
          <p:nvPr/>
        </p:nvSpPr>
        <p:spPr>
          <a:xfrm>
            <a:off x="2294782" y="5443260"/>
            <a:ext cx="7599388" cy="830997"/>
          </a:xfrm>
          <a:custGeom>
            <a:avLst/>
            <a:gdLst>
              <a:gd name="connsiteX0" fmla="*/ 0 w 7599388"/>
              <a:gd name="connsiteY0" fmla="*/ 0 h 830997"/>
              <a:gd name="connsiteX1" fmla="*/ 7599388 w 7599388"/>
              <a:gd name="connsiteY1" fmla="*/ 0 h 830997"/>
              <a:gd name="connsiteX2" fmla="*/ 7599388 w 7599388"/>
              <a:gd name="connsiteY2" fmla="*/ 830997 h 830997"/>
              <a:gd name="connsiteX3" fmla="*/ 0 w 7599388"/>
              <a:gd name="connsiteY3" fmla="*/ 830997 h 830997"/>
              <a:gd name="connsiteX4" fmla="*/ 0 w 759938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9388" h="830997" fill="none" extrusionOk="0">
                <a:moveTo>
                  <a:pt x="0" y="0"/>
                </a:moveTo>
                <a:cubicBezTo>
                  <a:pt x="2856710" y="151367"/>
                  <a:pt x="4079301" y="-77225"/>
                  <a:pt x="7599388" y="0"/>
                </a:cubicBezTo>
                <a:cubicBezTo>
                  <a:pt x="7536179" y="321349"/>
                  <a:pt x="7593887" y="689065"/>
                  <a:pt x="7599388" y="830997"/>
                </a:cubicBezTo>
                <a:cubicBezTo>
                  <a:pt x="5628266" y="780144"/>
                  <a:pt x="3161673" y="879963"/>
                  <a:pt x="0" y="830997"/>
                </a:cubicBezTo>
                <a:cubicBezTo>
                  <a:pt x="-11053" y="613280"/>
                  <a:pt x="-41580" y="99541"/>
                  <a:pt x="0" y="0"/>
                </a:cubicBezTo>
                <a:close/>
              </a:path>
              <a:path w="7599388" h="830997" stroke="0" extrusionOk="0">
                <a:moveTo>
                  <a:pt x="0" y="0"/>
                </a:moveTo>
                <a:cubicBezTo>
                  <a:pt x="2112733" y="94229"/>
                  <a:pt x="5833509" y="-70426"/>
                  <a:pt x="7599388" y="0"/>
                </a:cubicBezTo>
                <a:cubicBezTo>
                  <a:pt x="7550616" y="341796"/>
                  <a:pt x="7530414" y="463603"/>
                  <a:pt x="7599388" y="830997"/>
                </a:cubicBezTo>
                <a:cubicBezTo>
                  <a:pt x="6242545" y="752753"/>
                  <a:pt x="3739607" y="751392"/>
                  <a:pt x="0" y="830997"/>
                </a:cubicBezTo>
                <a:cubicBezTo>
                  <a:pt x="8073" y="497901"/>
                  <a:pt x="21373" y="331645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2192687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algn="ctr"/>
            <a:r>
              <a:rPr lang="en-CA" sz="1600" i="1" dirty="0"/>
              <a:t>“People tell me I’m good at what I do; I want the promotion, but I block my progress going forward </a:t>
            </a:r>
          </a:p>
          <a:p>
            <a:pPr algn="ctr"/>
            <a:r>
              <a:rPr lang="en-CA" sz="1600" i="1" dirty="0"/>
              <a:t>d/t fear of leaving people behind”</a:t>
            </a:r>
          </a:p>
          <a:p>
            <a:pPr algn="ctr"/>
            <a:r>
              <a:rPr lang="en-CA" sz="1600" b="1" i="1" dirty="0"/>
              <a:t>Client Choice: Mantra - “I will go forward with courage”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6AFA08-C33C-4529-9D83-ABACE43DFC5A}"/>
              </a:ext>
            </a:extLst>
          </p:cNvPr>
          <p:cNvSpPr txBox="1"/>
          <p:nvPr/>
        </p:nvSpPr>
        <p:spPr>
          <a:xfrm>
            <a:off x="5507537" y="6363092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©Kate Shelest 2024</a:t>
            </a:r>
          </a:p>
        </p:txBody>
      </p:sp>
    </p:spTree>
    <p:extLst>
      <p:ext uri="{BB962C8B-B14F-4D97-AF65-F5344CB8AC3E}">
        <p14:creationId xmlns:p14="http://schemas.microsoft.com/office/powerpoint/2010/main" val="1544360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{9BD46425-3576-456B-B640-1B542B61BA44}tf11964407_win32</Template>
  <TotalTime>1381</TotalTime>
  <Words>2115</Words>
  <Application>Microsoft Office PowerPoint</Application>
  <PresentationFormat>Widescreen</PresentationFormat>
  <Paragraphs>447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Arial</vt:lpstr>
      <vt:lpstr>Calibri</vt:lpstr>
      <vt:lpstr>Courier New</vt:lpstr>
      <vt:lpstr>Gill Sans Nova Light</vt:lpstr>
      <vt:lpstr>Sagona Book</vt:lpstr>
      <vt:lpstr>Times New Roman</vt:lpstr>
      <vt:lpstr>Custom</vt:lpstr>
      <vt:lpstr>Holistic Nurse Coaching A Case Study  presented by Kate Shelest RN BSN MAIH CCHNC-C </vt:lpstr>
      <vt:lpstr> RN in BC, BSN (UVIC) MA in Integral Health (CIHS) CIINDE Certified Holistic Nurse Coach/Consultant  TheCIINDE© Student Advisor Independent nursing practice: Synapse Integral Health Inc. The Conscious Nurse Project© Beyond Bones  Nurse First All care is informed by the Nursing Process, Standards of Practice and Code of Ethics  Tools Holistic Nurse Coaching Advanced Integrative Energy Healing©  Inclusive holistic approach that acknowledges all aspects of Self.  </vt:lpstr>
      <vt:lpstr>Clients Word of mouth (clients &amp; practitioners)  GP ref / adults only  Most not fully aware of ‘holistic’ perspectives Some have ‘holistic’ practices that support them p/e/m/s  Presentations Grief (acute/complex) Stress management (multi-source) Burnout (work) Energetic imbalance (NANDA 2024)</vt:lpstr>
      <vt:lpstr>Case Study: Debbie</vt:lpstr>
      <vt:lpstr>Session 1</vt:lpstr>
      <vt:lpstr>Assessment Tools</vt:lpstr>
      <vt:lpstr>PowerPoint Presentation</vt:lpstr>
      <vt:lpstr>PowerPoint Presentation</vt:lpstr>
      <vt:lpstr>Session 2</vt:lpstr>
      <vt:lpstr>Session 3</vt:lpstr>
      <vt:lpstr>Tool: Integrative Energy Healing</vt:lpstr>
      <vt:lpstr>Session 4 – The SHIFT</vt:lpstr>
      <vt:lpstr>Identified Themes Review</vt:lpstr>
      <vt:lpstr>Intention / Goals</vt:lpstr>
      <vt:lpstr>Planning: Inner &amp; Outer Resources</vt:lpstr>
      <vt:lpstr>Co-created Plan</vt:lpstr>
      <vt:lpstr>Session 5 </vt:lpstr>
      <vt:lpstr>This Nurse Coaching Experience:</vt:lpstr>
      <vt:lpstr>thank you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 Shelest</dc:creator>
  <cp:lastModifiedBy>Kate Shelest</cp:lastModifiedBy>
  <cp:revision>7</cp:revision>
  <dcterms:created xsi:type="dcterms:W3CDTF">2024-09-14T17:48:48Z</dcterms:created>
  <dcterms:modified xsi:type="dcterms:W3CDTF">2024-09-17T21:33:25Z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