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06" r:id="rId1"/>
  </p:sldMasterIdLst>
  <p:notesMasterIdLst>
    <p:notesMasterId r:id="rId23"/>
  </p:notesMasterIdLst>
  <p:sldIdLst>
    <p:sldId id="256" r:id="rId2"/>
    <p:sldId id="281" r:id="rId3"/>
    <p:sldId id="259" r:id="rId4"/>
    <p:sldId id="258" r:id="rId5"/>
    <p:sldId id="264" r:id="rId6"/>
    <p:sldId id="279" r:id="rId7"/>
    <p:sldId id="265" r:id="rId8"/>
    <p:sldId id="257" r:id="rId9"/>
    <p:sldId id="266" r:id="rId10"/>
    <p:sldId id="267" r:id="rId11"/>
    <p:sldId id="268" r:id="rId12"/>
    <p:sldId id="269" r:id="rId13"/>
    <p:sldId id="270" r:id="rId14"/>
    <p:sldId id="271" r:id="rId15"/>
    <p:sldId id="280" r:id="rId16"/>
    <p:sldId id="275" r:id="rId17"/>
    <p:sldId id="276" r:id="rId18"/>
    <p:sldId id="277" r:id="rId19"/>
    <p:sldId id="278" r:id="rId20"/>
    <p:sldId id="262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9BFC-2866-4C33-8D7B-F0484A55A45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C9A52B-357E-4782-9F1C-CA6E9E929035}">
      <dgm:prSet/>
      <dgm:spPr/>
      <dgm:t>
        <a:bodyPr/>
        <a:lstStyle/>
        <a:p>
          <a:r>
            <a:rPr lang="en-CA"/>
            <a:t>Literature review topics:</a:t>
          </a:r>
          <a:endParaRPr lang="en-US"/>
        </a:p>
      </dgm:t>
    </dgm:pt>
    <dgm:pt modelId="{FD009547-39CF-4EAB-AF52-08BADBF66582}" type="parTrans" cxnId="{E9100992-CACD-443D-836C-648C91D4CADC}">
      <dgm:prSet/>
      <dgm:spPr/>
      <dgm:t>
        <a:bodyPr/>
        <a:lstStyle/>
        <a:p>
          <a:endParaRPr lang="en-US"/>
        </a:p>
      </dgm:t>
    </dgm:pt>
    <dgm:pt modelId="{4D5B0218-BE70-46B1-8EF1-6D530BD4AE90}" type="sibTrans" cxnId="{E9100992-CACD-443D-836C-648C91D4CADC}">
      <dgm:prSet/>
      <dgm:spPr/>
      <dgm:t>
        <a:bodyPr/>
        <a:lstStyle/>
        <a:p>
          <a:endParaRPr lang="en-US"/>
        </a:p>
      </dgm:t>
    </dgm:pt>
    <dgm:pt modelId="{ECB5DF33-AB2C-4C90-A316-114594AD62AE}">
      <dgm:prSet/>
      <dgm:spPr/>
      <dgm:t>
        <a:bodyPr/>
        <a:lstStyle/>
        <a:p>
          <a:r>
            <a:rPr lang="en-CA"/>
            <a:t>methods for engaging RNs in holistic self-care, </a:t>
          </a:r>
          <a:endParaRPr lang="en-US"/>
        </a:p>
      </dgm:t>
    </dgm:pt>
    <dgm:pt modelId="{300D94E1-592F-479D-97A4-5201D909EB0B}" type="parTrans" cxnId="{0F70F98D-4E6D-4CF1-BE1E-D4ADF9D3F3FB}">
      <dgm:prSet/>
      <dgm:spPr/>
      <dgm:t>
        <a:bodyPr/>
        <a:lstStyle/>
        <a:p>
          <a:endParaRPr lang="en-US"/>
        </a:p>
      </dgm:t>
    </dgm:pt>
    <dgm:pt modelId="{33E94BE8-6E82-45CB-9481-C3C7D478E904}" type="sibTrans" cxnId="{0F70F98D-4E6D-4CF1-BE1E-D4ADF9D3F3FB}">
      <dgm:prSet/>
      <dgm:spPr/>
      <dgm:t>
        <a:bodyPr/>
        <a:lstStyle/>
        <a:p>
          <a:endParaRPr lang="en-US"/>
        </a:p>
      </dgm:t>
    </dgm:pt>
    <dgm:pt modelId="{3C1BDEF8-C64B-4051-AF66-4A786C0EAEA2}">
      <dgm:prSet/>
      <dgm:spPr/>
      <dgm:t>
        <a:bodyPr/>
        <a:lstStyle/>
        <a:p>
          <a:r>
            <a:rPr lang="en-CA" dirty="0"/>
            <a:t>methods of effective holistic self-care, </a:t>
          </a:r>
          <a:endParaRPr lang="en-US" dirty="0"/>
        </a:p>
      </dgm:t>
    </dgm:pt>
    <dgm:pt modelId="{CD0044B0-34A4-4896-898D-D1DD1816A10E}" type="parTrans" cxnId="{0FA5DD7E-5BEF-4CBC-B21E-A9C31E878230}">
      <dgm:prSet/>
      <dgm:spPr/>
      <dgm:t>
        <a:bodyPr/>
        <a:lstStyle/>
        <a:p>
          <a:endParaRPr lang="en-US"/>
        </a:p>
      </dgm:t>
    </dgm:pt>
    <dgm:pt modelId="{F608F46C-2FFC-4820-AF13-41C7892D5CAB}" type="sibTrans" cxnId="{0FA5DD7E-5BEF-4CBC-B21E-A9C31E878230}">
      <dgm:prSet/>
      <dgm:spPr/>
      <dgm:t>
        <a:bodyPr/>
        <a:lstStyle/>
        <a:p>
          <a:endParaRPr lang="en-US"/>
        </a:p>
      </dgm:t>
    </dgm:pt>
    <dgm:pt modelId="{D3FE1B3A-FD0D-4CA3-9E06-9D9EC5B9B8A8}">
      <dgm:prSet/>
      <dgm:spPr/>
      <dgm:t>
        <a:bodyPr/>
        <a:lstStyle/>
        <a:p>
          <a:r>
            <a:rPr lang="en-CA" dirty="0"/>
            <a:t>methods for teaching holistic self-care, and</a:t>
          </a:r>
          <a:endParaRPr lang="en-US" dirty="0"/>
        </a:p>
      </dgm:t>
    </dgm:pt>
    <dgm:pt modelId="{A51EE1D9-DA23-44C3-9C10-854A4C3072DB}" type="parTrans" cxnId="{49DDE55D-19C6-4C91-B248-A308C5F320A5}">
      <dgm:prSet/>
      <dgm:spPr/>
      <dgm:t>
        <a:bodyPr/>
        <a:lstStyle/>
        <a:p>
          <a:endParaRPr lang="en-US"/>
        </a:p>
      </dgm:t>
    </dgm:pt>
    <dgm:pt modelId="{DEE7B4B9-0394-4D17-BE89-3F401188ACDF}" type="sibTrans" cxnId="{49DDE55D-19C6-4C91-B248-A308C5F320A5}">
      <dgm:prSet/>
      <dgm:spPr/>
      <dgm:t>
        <a:bodyPr/>
        <a:lstStyle/>
        <a:p>
          <a:endParaRPr lang="en-US"/>
        </a:p>
      </dgm:t>
    </dgm:pt>
    <dgm:pt modelId="{84F9507B-1A7D-4364-850F-E25071B1B6C7}">
      <dgm:prSet/>
      <dgm:spPr/>
      <dgm:t>
        <a:bodyPr/>
        <a:lstStyle/>
        <a:p>
          <a:r>
            <a:rPr lang="en-CA" dirty="0"/>
            <a:t>methods for supporting sustainable holistic self-care.</a:t>
          </a:r>
          <a:endParaRPr lang="en-US" dirty="0"/>
        </a:p>
      </dgm:t>
    </dgm:pt>
    <dgm:pt modelId="{9B083E89-E8F4-441F-A84F-9FCD15B2D632}" type="parTrans" cxnId="{251AD3C0-2EC8-4A62-BC5B-996232C0AE59}">
      <dgm:prSet/>
      <dgm:spPr/>
      <dgm:t>
        <a:bodyPr/>
        <a:lstStyle/>
        <a:p>
          <a:endParaRPr lang="en-US"/>
        </a:p>
      </dgm:t>
    </dgm:pt>
    <dgm:pt modelId="{8E46EE93-6DD1-4942-81BE-906AD604D913}" type="sibTrans" cxnId="{251AD3C0-2EC8-4A62-BC5B-996232C0AE59}">
      <dgm:prSet/>
      <dgm:spPr/>
      <dgm:t>
        <a:bodyPr/>
        <a:lstStyle/>
        <a:p>
          <a:endParaRPr lang="en-US"/>
        </a:p>
      </dgm:t>
    </dgm:pt>
    <dgm:pt modelId="{B1606A84-B83C-4F74-A9BF-DB0512503EB1}" type="pres">
      <dgm:prSet presAssocID="{F4989BFC-2866-4C33-8D7B-F0484A55A457}" presName="outerComposite" presStyleCnt="0">
        <dgm:presLayoutVars>
          <dgm:chMax val="5"/>
          <dgm:dir/>
          <dgm:resizeHandles val="exact"/>
        </dgm:presLayoutVars>
      </dgm:prSet>
      <dgm:spPr/>
    </dgm:pt>
    <dgm:pt modelId="{47713C15-08CD-4027-B4C9-B9EB97E5DF11}" type="pres">
      <dgm:prSet presAssocID="{F4989BFC-2866-4C33-8D7B-F0484A55A457}" presName="dummyMaxCanvas" presStyleCnt="0">
        <dgm:presLayoutVars/>
      </dgm:prSet>
      <dgm:spPr/>
    </dgm:pt>
    <dgm:pt modelId="{2F8887DB-7475-4685-BB9F-56BA07F4523A}" type="pres">
      <dgm:prSet presAssocID="{F4989BFC-2866-4C33-8D7B-F0484A55A457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49DDE55D-19C6-4C91-B248-A308C5F320A5}" srcId="{AFC9A52B-357E-4782-9F1C-CA6E9E929035}" destId="{D3FE1B3A-FD0D-4CA3-9E06-9D9EC5B9B8A8}" srcOrd="2" destOrd="0" parTransId="{A51EE1D9-DA23-44C3-9C10-854A4C3072DB}" sibTransId="{DEE7B4B9-0394-4D17-BE89-3F401188ACDF}"/>
    <dgm:cxn modelId="{27FCFF70-786A-4EA7-8E57-2C481A74F3E4}" type="presOf" srcId="{F4989BFC-2866-4C33-8D7B-F0484A55A457}" destId="{B1606A84-B83C-4F74-A9BF-DB0512503EB1}" srcOrd="0" destOrd="0" presId="urn:microsoft.com/office/officeart/2005/8/layout/vProcess5"/>
    <dgm:cxn modelId="{4CC9E37B-45D5-425A-B546-8358148539DD}" type="presOf" srcId="{AFC9A52B-357E-4782-9F1C-CA6E9E929035}" destId="{2F8887DB-7475-4685-BB9F-56BA07F4523A}" srcOrd="0" destOrd="0" presId="urn:microsoft.com/office/officeart/2005/8/layout/vProcess5"/>
    <dgm:cxn modelId="{0FA5DD7E-5BEF-4CBC-B21E-A9C31E878230}" srcId="{AFC9A52B-357E-4782-9F1C-CA6E9E929035}" destId="{3C1BDEF8-C64B-4051-AF66-4A786C0EAEA2}" srcOrd="1" destOrd="0" parTransId="{CD0044B0-34A4-4896-898D-D1DD1816A10E}" sibTransId="{F608F46C-2FFC-4820-AF13-41C7892D5CAB}"/>
    <dgm:cxn modelId="{0F70F98D-4E6D-4CF1-BE1E-D4ADF9D3F3FB}" srcId="{AFC9A52B-357E-4782-9F1C-CA6E9E929035}" destId="{ECB5DF33-AB2C-4C90-A316-114594AD62AE}" srcOrd="0" destOrd="0" parTransId="{300D94E1-592F-479D-97A4-5201D909EB0B}" sibTransId="{33E94BE8-6E82-45CB-9481-C3C7D478E904}"/>
    <dgm:cxn modelId="{D554348E-867A-4D52-AE0B-7D0237DACECF}" type="presOf" srcId="{3C1BDEF8-C64B-4051-AF66-4A786C0EAEA2}" destId="{2F8887DB-7475-4685-BB9F-56BA07F4523A}" srcOrd="0" destOrd="2" presId="urn:microsoft.com/office/officeart/2005/8/layout/vProcess5"/>
    <dgm:cxn modelId="{E9100992-CACD-443D-836C-648C91D4CADC}" srcId="{F4989BFC-2866-4C33-8D7B-F0484A55A457}" destId="{AFC9A52B-357E-4782-9F1C-CA6E9E929035}" srcOrd="0" destOrd="0" parTransId="{FD009547-39CF-4EAB-AF52-08BADBF66582}" sibTransId="{4D5B0218-BE70-46B1-8EF1-6D530BD4AE90}"/>
    <dgm:cxn modelId="{251AD3C0-2EC8-4A62-BC5B-996232C0AE59}" srcId="{AFC9A52B-357E-4782-9F1C-CA6E9E929035}" destId="{84F9507B-1A7D-4364-850F-E25071B1B6C7}" srcOrd="3" destOrd="0" parTransId="{9B083E89-E8F4-441F-A84F-9FCD15B2D632}" sibTransId="{8E46EE93-6DD1-4942-81BE-906AD604D913}"/>
    <dgm:cxn modelId="{CD324DD2-061E-492D-9943-D13310122F8B}" type="presOf" srcId="{D3FE1B3A-FD0D-4CA3-9E06-9D9EC5B9B8A8}" destId="{2F8887DB-7475-4685-BB9F-56BA07F4523A}" srcOrd="0" destOrd="3" presId="urn:microsoft.com/office/officeart/2005/8/layout/vProcess5"/>
    <dgm:cxn modelId="{8E27DBD8-1AA3-42F0-8BD2-16185B5E3045}" type="presOf" srcId="{84F9507B-1A7D-4364-850F-E25071B1B6C7}" destId="{2F8887DB-7475-4685-BB9F-56BA07F4523A}" srcOrd="0" destOrd="4" presId="urn:microsoft.com/office/officeart/2005/8/layout/vProcess5"/>
    <dgm:cxn modelId="{F46938E9-B263-4ABB-A72D-D0627B39A4E6}" type="presOf" srcId="{ECB5DF33-AB2C-4C90-A316-114594AD62AE}" destId="{2F8887DB-7475-4685-BB9F-56BA07F4523A}" srcOrd="0" destOrd="1" presId="urn:microsoft.com/office/officeart/2005/8/layout/vProcess5"/>
    <dgm:cxn modelId="{8FC80D7D-F3DC-45DD-938B-7FC40B78A3E0}" type="presParOf" srcId="{B1606A84-B83C-4F74-A9BF-DB0512503EB1}" destId="{47713C15-08CD-4027-B4C9-B9EB97E5DF11}" srcOrd="0" destOrd="0" presId="urn:microsoft.com/office/officeart/2005/8/layout/vProcess5"/>
    <dgm:cxn modelId="{F25C0F36-BC46-49E4-8DDC-3C55AFFE98C2}" type="presParOf" srcId="{B1606A84-B83C-4F74-A9BF-DB0512503EB1}" destId="{2F8887DB-7475-4685-BB9F-56BA07F4523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802D9-A756-4BEA-B9BB-393D8D9FD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DA48B-673A-4723-B3F3-6D9D6DBFFE13}">
      <dgm:prSet/>
      <dgm:spPr/>
      <dgm:t>
        <a:bodyPr/>
        <a:lstStyle/>
        <a:p>
          <a:r>
            <a:rPr lang="en-CA" dirty="0"/>
            <a:t>Worldview transformation, self-knowledge, and self-compassion: influential in the transformative process supporting engagement</a:t>
          </a:r>
          <a:endParaRPr lang="en-US" dirty="0"/>
        </a:p>
      </dgm:t>
    </dgm:pt>
    <dgm:pt modelId="{82DC89C7-7F82-46BA-AB9F-9A55A75CCEAF}" type="parTrans" cxnId="{E339EECF-9F56-4329-80E9-BD0D70DEDBE9}">
      <dgm:prSet/>
      <dgm:spPr/>
      <dgm:t>
        <a:bodyPr/>
        <a:lstStyle/>
        <a:p>
          <a:endParaRPr lang="en-US"/>
        </a:p>
      </dgm:t>
    </dgm:pt>
    <dgm:pt modelId="{D2DDD876-E090-44FF-B87F-BB7AD20B3340}" type="sibTrans" cxnId="{E339EECF-9F56-4329-80E9-BD0D70DEDBE9}">
      <dgm:prSet/>
      <dgm:spPr/>
      <dgm:t>
        <a:bodyPr/>
        <a:lstStyle/>
        <a:p>
          <a:endParaRPr lang="en-US"/>
        </a:p>
      </dgm:t>
    </dgm:pt>
    <dgm:pt modelId="{0A48AF39-B2E9-4306-B074-E493C67C3A09}">
      <dgm:prSet/>
      <dgm:spPr/>
      <dgm:t>
        <a:bodyPr/>
        <a:lstStyle/>
        <a:p>
          <a:r>
            <a:rPr lang="en-CA" dirty="0"/>
            <a:t>Operational factors: time for training/practice; accessibility; work demands. </a:t>
          </a:r>
          <a:endParaRPr lang="en-US" dirty="0"/>
        </a:p>
      </dgm:t>
    </dgm:pt>
    <dgm:pt modelId="{72E1DD76-33DC-404B-A132-049F19026DA5}" type="parTrans" cxnId="{70BBD0E0-3391-4052-9E98-40320E1519F6}">
      <dgm:prSet/>
      <dgm:spPr/>
      <dgm:t>
        <a:bodyPr/>
        <a:lstStyle/>
        <a:p>
          <a:endParaRPr lang="en-US"/>
        </a:p>
      </dgm:t>
    </dgm:pt>
    <dgm:pt modelId="{5AB16C3E-5442-4514-9A86-134DE384B4A6}" type="sibTrans" cxnId="{70BBD0E0-3391-4052-9E98-40320E1519F6}">
      <dgm:prSet/>
      <dgm:spPr/>
      <dgm:t>
        <a:bodyPr/>
        <a:lstStyle/>
        <a:p>
          <a:endParaRPr lang="en-US"/>
        </a:p>
      </dgm:t>
    </dgm:pt>
    <dgm:pt modelId="{81477833-823B-4B41-8597-B5F28E17DECD}">
      <dgm:prSet/>
      <dgm:spPr/>
      <dgm:t>
        <a:bodyPr/>
        <a:lstStyle/>
        <a:p>
          <a:r>
            <a:rPr lang="en-CA" dirty="0"/>
            <a:t>Organisational factors: employer support; financial compensation for participation in research; course accreditation. *</a:t>
          </a:r>
          <a:endParaRPr lang="en-US" dirty="0"/>
        </a:p>
      </dgm:t>
    </dgm:pt>
    <dgm:pt modelId="{98AF77DA-4F1F-4A05-99D8-CA8B7E990E95}" type="parTrans" cxnId="{45F2D60B-1159-4AF4-80AB-1726EDC9CC07}">
      <dgm:prSet/>
      <dgm:spPr/>
      <dgm:t>
        <a:bodyPr/>
        <a:lstStyle/>
        <a:p>
          <a:endParaRPr lang="en-US"/>
        </a:p>
      </dgm:t>
    </dgm:pt>
    <dgm:pt modelId="{8D91206B-23BC-4CAE-B1C4-741DAE7B2884}" type="sibTrans" cxnId="{45F2D60B-1159-4AF4-80AB-1726EDC9CC07}">
      <dgm:prSet/>
      <dgm:spPr/>
      <dgm:t>
        <a:bodyPr/>
        <a:lstStyle/>
        <a:p>
          <a:endParaRPr lang="en-US"/>
        </a:p>
      </dgm:t>
    </dgm:pt>
    <dgm:pt modelId="{AACE08D1-6074-4914-8273-8E2FF59D50E7}">
      <dgm:prSet/>
      <dgm:spPr/>
      <dgm:t>
        <a:bodyPr/>
        <a:lstStyle/>
        <a:p>
          <a:r>
            <a:rPr lang="en-CA" dirty="0"/>
            <a:t>Research </a:t>
          </a:r>
          <a:r>
            <a:rPr lang="en-CA" b="1" i="1" dirty="0"/>
            <a:t>specific</a:t>
          </a:r>
          <a:r>
            <a:rPr lang="en-CA" dirty="0"/>
            <a:t> to the philosophical aspects of engagement in holistic self-care by nurses is lacking.</a:t>
          </a:r>
          <a:endParaRPr lang="en-US" dirty="0"/>
        </a:p>
      </dgm:t>
    </dgm:pt>
    <dgm:pt modelId="{90383DC5-8AC2-4A43-9A0B-4950CB68D39C}" type="parTrans" cxnId="{6F375A78-C113-42C1-AA60-677D6CE26222}">
      <dgm:prSet/>
      <dgm:spPr/>
      <dgm:t>
        <a:bodyPr/>
        <a:lstStyle/>
        <a:p>
          <a:endParaRPr lang="en-US"/>
        </a:p>
      </dgm:t>
    </dgm:pt>
    <dgm:pt modelId="{42A65A2E-30D7-47F1-94A3-30502CBD2DDF}" type="sibTrans" cxnId="{6F375A78-C113-42C1-AA60-677D6CE26222}">
      <dgm:prSet/>
      <dgm:spPr/>
      <dgm:t>
        <a:bodyPr/>
        <a:lstStyle/>
        <a:p>
          <a:endParaRPr lang="en-US"/>
        </a:p>
      </dgm:t>
    </dgm:pt>
    <dgm:pt modelId="{56FAB370-B635-410E-8666-BD51349F6F95}" type="pres">
      <dgm:prSet presAssocID="{B32802D9-A756-4BEA-B9BB-393D8D9FD5D8}" presName="linear" presStyleCnt="0">
        <dgm:presLayoutVars>
          <dgm:animLvl val="lvl"/>
          <dgm:resizeHandles val="exact"/>
        </dgm:presLayoutVars>
      </dgm:prSet>
      <dgm:spPr/>
    </dgm:pt>
    <dgm:pt modelId="{526ACE2D-9495-4EEC-BF71-9FFEF86B6DD4}" type="pres">
      <dgm:prSet presAssocID="{012DA48B-673A-4723-B3F3-6D9D6DBFFE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8232AA-AF0E-4FF5-B2FA-269C53296AA6}" type="pres">
      <dgm:prSet presAssocID="{D2DDD876-E090-44FF-B87F-BB7AD20B3340}" presName="spacer" presStyleCnt="0"/>
      <dgm:spPr/>
    </dgm:pt>
    <dgm:pt modelId="{E6F08739-27F7-417C-A533-E9A815F77B31}" type="pres">
      <dgm:prSet presAssocID="{0A48AF39-B2E9-4306-B074-E493C67C3A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33DCBE-0ACF-4680-A5FB-429B1A8590C9}" type="pres">
      <dgm:prSet presAssocID="{5AB16C3E-5442-4514-9A86-134DE384B4A6}" presName="spacer" presStyleCnt="0"/>
      <dgm:spPr/>
    </dgm:pt>
    <dgm:pt modelId="{C991975B-534D-42DC-B4D1-70F45878E08D}" type="pres">
      <dgm:prSet presAssocID="{81477833-823B-4B41-8597-B5F28E17DE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5B57A5-5EC5-4ADC-B32F-F3BFD53D58D3}" type="pres">
      <dgm:prSet presAssocID="{8D91206B-23BC-4CAE-B1C4-741DAE7B2884}" presName="spacer" presStyleCnt="0"/>
      <dgm:spPr/>
    </dgm:pt>
    <dgm:pt modelId="{0EBB8760-8865-4B27-B397-A709AA4B6374}" type="pres">
      <dgm:prSet presAssocID="{AACE08D1-6074-4914-8273-8E2FF59D50E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5F2D60B-1159-4AF4-80AB-1726EDC9CC07}" srcId="{B32802D9-A756-4BEA-B9BB-393D8D9FD5D8}" destId="{81477833-823B-4B41-8597-B5F28E17DECD}" srcOrd="2" destOrd="0" parTransId="{98AF77DA-4F1F-4A05-99D8-CA8B7E990E95}" sibTransId="{8D91206B-23BC-4CAE-B1C4-741DAE7B2884}"/>
    <dgm:cxn modelId="{3F66E50F-8563-484E-AEF1-37750526B24D}" type="presOf" srcId="{B32802D9-A756-4BEA-B9BB-393D8D9FD5D8}" destId="{56FAB370-B635-410E-8666-BD51349F6F95}" srcOrd="0" destOrd="0" presId="urn:microsoft.com/office/officeart/2005/8/layout/vList2"/>
    <dgm:cxn modelId="{0F55ED15-C3CD-4FD8-BF8E-EFDB6D0293DF}" type="presOf" srcId="{0A48AF39-B2E9-4306-B074-E493C67C3A09}" destId="{E6F08739-27F7-417C-A533-E9A815F77B31}" srcOrd="0" destOrd="0" presId="urn:microsoft.com/office/officeart/2005/8/layout/vList2"/>
    <dgm:cxn modelId="{57846E6F-2DC1-4E9C-979B-59FA55A08791}" type="presOf" srcId="{81477833-823B-4B41-8597-B5F28E17DECD}" destId="{C991975B-534D-42DC-B4D1-70F45878E08D}" srcOrd="0" destOrd="0" presId="urn:microsoft.com/office/officeart/2005/8/layout/vList2"/>
    <dgm:cxn modelId="{6F375A78-C113-42C1-AA60-677D6CE26222}" srcId="{B32802D9-A756-4BEA-B9BB-393D8D9FD5D8}" destId="{AACE08D1-6074-4914-8273-8E2FF59D50E7}" srcOrd="3" destOrd="0" parTransId="{90383DC5-8AC2-4A43-9A0B-4950CB68D39C}" sibTransId="{42A65A2E-30D7-47F1-94A3-30502CBD2DDF}"/>
    <dgm:cxn modelId="{3C8D32A7-83B9-44B5-BD82-F9C1C16B52C6}" type="presOf" srcId="{012DA48B-673A-4723-B3F3-6D9D6DBFFE13}" destId="{526ACE2D-9495-4EEC-BF71-9FFEF86B6DD4}" srcOrd="0" destOrd="0" presId="urn:microsoft.com/office/officeart/2005/8/layout/vList2"/>
    <dgm:cxn modelId="{677259C4-C910-4D99-BFDB-1BAA8DE5275F}" type="presOf" srcId="{AACE08D1-6074-4914-8273-8E2FF59D50E7}" destId="{0EBB8760-8865-4B27-B397-A709AA4B6374}" srcOrd="0" destOrd="0" presId="urn:microsoft.com/office/officeart/2005/8/layout/vList2"/>
    <dgm:cxn modelId="{E339EECF-9F56-4329-80E9-BD0D70DEDBE9}" srcId="{B32802D9-A756-4BEA-B9BB-393D8D9FD5D8}" destId="{012DA48B-673A-4723-B3F3-6D9D6DBFFE13}" srcOrd="0" destOrd="0" parTransId="{82DC89C7-7F82-46BA-AB9F-9A55A75CCEAF}" sibTransId="{D2DDD876-E090-44FF-B87F-BB7AD20B3340}"/>
    <dgm:cxn modelId="{70BBD0E0-3391-4052-9E98-40320E1519F6}" srcId="{B32802D9-A756-4BEA-B9BB-393D8D9FD5D8}" destId="{0A48AF39-B2E9-4306-B074-E493C67C3A09}" srcOrd="1" destOrd="0" parTransId="{72E1DD76-33DC-404B-A132-049F19026DA5}" sibTransId="{5AB16C3E-5442-4514-9A86-134DE384B4A6}"/>
    <dgm:cxn modelId="{F11EFF45-4608-4927-B48D-75D5ED11B332}" type="presParOf" srcId="{56FAB370-B635-410E-8666-BD51349F6F95}" destId="{526ACE2D-9495-4EEC-BF71-9FFEF86B6DD4}" srcOrd="0" destOrd="0" presId="urn:microsoft.com/office/officeart/2005/8/layout/vList2"/>
    <dgm:cxn modelId="{74DEE5C3-533F-4BE0-9C97-43E980868768}" type="presParOf" srcId="{56FAB370-B635-410E-8666-BD51349F6F95}" destId="{AA8232AA-AF0E-4FF5-B2FA-269C53296AA6}" srcOrd="1" destOrd="0" presId="urn:microsoft.com/office/officeart/2005/8/layout/vList2"/>
    <dgm:cxn modelId="{BDE3C21E-CBE4-41D3-919A-E72C2204662D}" type="presParOf" srcId="{56FAB370-B635-410E-8666-BD51349F6F95}" destId="{E6F08739-27F7-417C-A533-E9A815F77B31}" srcOrd="2" destOrd="0" presId="urn:microsoft.com/office/officeart/2005/8/layout/vList2"/>
    <dgm:cxn modelId="{4B14C0EC-C0AC-4F82-BD56-A382D6B0FE6F}" type="presParOf" srcId="{56FAB370-B635-410E-8666-BD51349F6F95}" destId="{7933DCBE-0ACF-4680-A5FB-429B1A8590C9}" srcOrd="3" destOrd="0" presId="urn:microsoft.com/office/officeart/2005/8/layout/vList2"/>
    <dgm:cxn modelId="{0779F759-238D-4ECA-B15D-EA9EF8586F9B}" type="presParOf" srcId="{56FAB370-B635-410E-8666-BD51349F6F95}" destId="{C991975B-534D-42DC-B4D1-70F45878E08D}" srcOrd="4" destOrd="0" presId="urn:microsoft.com/office/officeart/2005/8/layout/vList2"/>
    <dgm:cxn modelId="{BB6A5EA4-DBC9-4845-BADB-C1AADC471AEB}" type="presParOf" srcId="{56FAB370-B635-410E-8666-BD51349F6F95}" destId="{B45B57A5-5EC5-4ADC-B32F-F3BFD53D58D3}" srcOrd="5" destOrd="0" presId="urn:microsoft.com/office/officeart/2005/8/layout/vList2"/>
    <dgm:cxn modelId="{6AD33736-2DF3-4BA2-B879-2EC5861311D9}" type="presParOf" srcId="{56FAB370-B635-410E-8666-BD51349F6F95}" destId="{0EBB8760-8865-4B27-B397-A709AA4B63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802D9-A756-4BEA-B9BB-393D8D9FD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DA48B-673A-4723-B3F3-6D9D6DBFFE13}">
      <dgm:prSet/>
      <dgm:spPr/>
      <dgm:t>
        <a:bodyPr/>
        <a:lstStyle/>
        <a:p>
          <a:r>
            <a:rPr lang="en-CA" dirty="0"/>
            <a:t>Yoga, breath-work for nervous system self-regulation, meditation, and mindfulness-based stress reduction practices were the most cited holistic self-care methods</a:t>
          </a:r>
          <a:endParaRPr lang="en-US" dirty="0"/>
        </a:p>
      </dgm:t>
    </dgm:pt>
    <dgm:pt modelId="{82DC89C7-7F82-46BA-AB9F-9A55A75CCEAF}" type="parTrans" cxnId="{E339EECF-9F56-4329-80E9-BD0D70DEDBE9}">
      <dgm:prSet/>
      <dgm:spPr/>
      <dgm:t>
        <a:bodyPr/>
        <a:lstStyle/>
        <a:p>
          <a:endParaRPr lang="en-US"/>
        </a:p>
      </dgm:t>
    </dgm:pt>
    <dgm:pt modelId="{D2DDD876-E090-44FF-B87F-BB7AD20B3340}" type="sibTrans" cxnId="{E339EECF-9F56-4329-80E9-BD0D70DEDBE9}">
      <dgm:prSet/>
      <dgm:spPr/>
      <dgm:t>
        <a:bodyPr/>
        <a:lstStyle/>
        <a:p>
          <a:endParaRPr lang="en-US"/>
        </a:p>
      </dgm:t>
    </dgm:pt>
    <dgm:pt modelId="{0A48AF39-B2E9-4306-B074-E493C67C3A09}">
      <dgm:prSet/>
      <dgm:spPr/>
      <dgm:t>
        <a:bodyPr/>
        <a:lstStyle/>
        <a:p>
          <a:r>
            <a:rPr lang="en-CA" dirty="0"/>
            <a:t>Individualization of practices was recommended</a:t>
          </a:r>
          <a:endParaRPr lang="en-US" dirty="0"/>
        </a:p>
      </dgm:t>
    </dgm:pt>
    <dgm:pt modelId="{72E1DD76-33DC-404B-A132-049F19026DA5}" type="parTrans" cxnId="{70BBD0E0-3391-4052-9E98-40320E1519F6}">
      <dgm:prSet/>
      <dgm:spPr/>
      <dgm:t>
        <a:bodyPr/>
        <a:lstStyle/>
        <a:p>
          <a:endParaRPr lang="en-US"/>
        </a:p>
      </dgm:t>
    </dgm:pt>
    <dgm:pt modelId="{5AB16C3E-5442-4514-9A86-134DE384B4A6}" type="sibTrans" cxnId="{70BBD0E0-3391-4052-9E98-40320E1519F6}">
      <dgm:prSet/>
      <dgm:spPr/>
      <dgm:t>
        <a:bodyPr/>
        <a:lstStyle/>
        <a:p>
          <a:endParaRPr lang="en-US"/>
        </a:p>
      </dgm:t>
    </dgm:pt>
    <dgm:pt modelId="{81477833-823B-4B41-8597-B5F28E17DECD}">
      <dgm:prSet/>
      <dgm:spPr/>
      <dgm:t>
        <a:bodyPr/>
        <a:lstStyle/>
        <a:p>
          <a:r>
            <a:rPr lang="en-CA" dirty="0"/>
            <a:t>Studies specific to whether theoretical knowledge of holistic self-care practices and concepts was important were not found. </a:t>
          </a:r>
          <a:endParaRPr lang="en-US" dirty="0"/>
        </a:p>
      </dgm:t>
    </dgm:pt>
    <dgm:pt modelId="{98AF77DA-4F1F-4A05-99D8-CA8B7E990E95}" type="parTrans" cxnId="{45F2D60B-1159-4AF4-80AB-1726EDC9CC07}">
      <dgm:prSet/>
      <dgm:spPr/>
      <dgm:t>
        <a:bodyPr/>
        <a:lstStyle/>
        <a:p>
          <a:endParaRPr lang="en-US"/>
        </a:p>
      </dgm:t>
    </dgm:pt>
    <dgm:pt modelId="{8D91206B-23BC-4CAE-B1C4-741DAE7B2884}" type="sibTrans" cxnId="{45F2D60B-1159-4AF4-80AB-1726EDC9CC07}">
      <dgm:prSet/>
      <dgm:spPr/>
      <dgm:t>
        <a:bodyPr/>
        <a:lstStyle/>
        <a:p>
          <a:endParaRPr lang="en-US"/>
        </a:p>
      </dgm:t>
    </dgm:pt>
    <dgm:pt modelId="{AACE08D1-6074-4914-8273-8E2FF59D50E7}">
      <dgm:prSet/>
      <dgm:spPr/>
      <dgm:t>
        <a:bodyPr/>
        <a:lstStyle/>
        <a:p>
          <a:r>
            <a:rPr lang="en-CA" dirty="0"/>
            <a:t>A lack of follow-up data regarding the sustained use of these modalities by practicing RNs was noted. </a:t>
          </a:r>
          <a:endParaRPr lang="en-US" dirty="0"/>
        </a:p>
      </dgm:t>
    </dgm:pt>
    <dgm:pt modelId="{90383DC5-8AC2-4A43-9A0B-4950CB68D39C}" type="parTrans" cxnId="{6F375A78-C113-42C1-AA60-677D6CE26222}">
      <dgm:prSet/>
      <dgm:spPr/>
      <dgm:t>
        <a:bodyPr/>
        <a:lstStyle/>
        <a:p>
          <a:endParaRPr lang="en-US"/>
        </a:p>
      </dgm:t>
    </dgm:pt>
    <dgm:pt modelId="{42A65A2E-30D7-47F1-94A3-30502CBD2DDF}" type="sibTrans" cxnId="{6F375A78-C113-42C1-AA60-677D6CE26222}">
      <dgm:prSet/>
      <dgm:spPr/>
      <dgm:t>
        <a:bodyPr/>
        <a:lstStyle/>
        <a:p>
          <a:endParaRPr lang="en-US"/>
        </a:p>
      </dgm:t>
    </dgm:pt>
    <dgm:pt modelId="{56FAB370-B635-410E-8666-BD51349F6F95}" type="pres">
      <dgm:prSet presAssocID="{B32802D9-A756-4BEA-B9BB-393D8D9FD5D8}" presName="linear" presStyleCnt="0">
        <dgm:presLayoutVars>
          <dgm:animLvl val="lvl"/>
          <dgm:resizeHandles val="exact"/>
        </dgm:presLayoutVars>
      </dgm:prSet>
      <dgm:spPr/>
    </dgm:pt>
    <dgm:pt modelId="{526ACE2D-9495-4EEC-BF71-9FFEF86B6DD4}" type="pres">
      <dgm:prSet presAssocID="{012DA48B-673A-4723-B3F3-6D9D6DBFFE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8232AA-AF0E-4FF5-B2FA-269C53296AA6}" type="pres">
      <dgm:prSet presAssocID="{D2DDD876-E090-44FF-B87F-BB7AD20B3340}" presName="spacer" presStyleCnt="0"/>
      <dgm:spPr/>
    </dgm:pt>
    <dgm:pt modelId="{E6F08739-27F7-417C-A533-E9A815F77B31}" type="pres">
      <dgm:prSet presAssocID="{0A48AF39-B2E9-4306-B074-E493C67C3A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33DCBE-0ACF-4680-A5FB-429B1A8590C9}" type="pres">
      <dgm:prSet presAssocID="{5AB16C3E-5442-4514-9A86-134DE384B4A6}" presName="spacer" presStyleCnt="0"/>
      <dgm:spPr/>
    </dgm:pt>
    <dgm:pt modelId="{C991975B-534D-42DC-B4D1-70F45878E08D}" type="pres">
      <dgm:prSet presAssocID="{81477833-823B-4B41-8597-B5F28E17DE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5B57A5-5EC5-4ADC-B32F-F3BFD53D58D3}" type="pres">
      <dgm:prSet presAssocID="{8D91206B-23BC-4CAE-B1C4-741DAE7B2884}" presName="spacer" presStyleCnt="0"/>
      <dgm:spPr/>
    </dgm:pt>
    <dgm:pt modelId="{0EBB8760-8865-4B27-B397-A709AA4B6374}" type="pres">
      <dgm:prSet presAssocID="{AACE08D1-6074-4914-8273-8E2FF59D50E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5F2D60B-1159-4AF4-80AB-1726EDC9CC07}" srcId="{B32802D9-A756-4BEA-B9BB-393D8D9FD5D8}" destId="{81477833-823B-4B41-8597-B5F28E17DECD}" srcOrd="2" destOrd="0" parTransId="{98AF77DA-4F1F-4A05-99D8-CA8B7E990E95}" sibTransId="{8D91206B-23BC-4CAE-B1C4-741DAE7B2884}"/>
    <dgm:cxn modelId="{3F66E50F-8563-484E-AEF1-37750526B24D}" type="presOf" srcId="{B32802D9-A756-4BEA-B9BB-393D8D9FD5D8}" destId="{56FAB370-B635-410E-8666-BD51349F6F95}" srcOrd="0" destOrd="0" presId="urn:microsoft.com/office/officeart/2005/8/layout/vList2"/>
    <dgm:cxn modelId="{0F55ED15-C3CD-4FD8-BF8E-EFDB6D0293DF}" type="presOf" srcId="{0A48AF39-B2E9-4306-B074-E493C67C3A09}" destId="{E6F08739-27F7-417C-A533-E9A815F77B31}" srcOrd="0" destOrd="0" presId="urn:microsoft.com/office/officeart/2005/8/layout/vList2"/>
    <dgm:cxn modelId="{57846E6F-2DC1-4E9C-979B-59FA55A08791}" type="presOf" srcId="{81477833-823B-4B41-8597-B5F28E17DECD}" destId="{C991975B-534D-42DC-B4D1-70F45878E08D}" srcOrd="0" destOrd="0" presId="urn:microsoft.com/office/officeart/2005/8/layout/vList2"/>
    <dgm:cxn modelId="{6F375A78-C113-42C1-AA60-677D6CE26222}" srcId="{B32802D9-A756-4BEA-B9BB-393D8D9FD5D8}" destId="{AACE08D1-6074-4914-8273-8E2FF59D50E7}" srcOrd="3" destOrd="0" parTransId="{90383DC5-8AC2-4A43-9A0B-4950CB68D39C}" sibTransId="{42A65A2E-30D7-47F1-94A3-30502CBD2DDF}"/>
    <dgm:cxn modelId="{3C8D32A7-83B9-44B5-BD82-F9C1C16B52C6}" type="presOf" srcId="{012DA48B-673A-4723-B3F3-6D9D6DBFFE13}" destId="{526ACE2D-9495-4EEC-BF71-9FFEF86B6DD4}" srcOrd="0" destOrd="0" presId="urn:microsoft.com/office/officeart/2005/8/layout/vList2"/>
    <dgm:cxn modelId="{677259C4-C910-4D99-BFDB-1BAA8DE5275F}" type="presOf" srcId="{AACE08D1-6074-4914-8273-8E2FF59D50E7}" destId="{0EBB8760-8865-4B27-B397-A709AA4B6374}" srcOrd="0" destOrd="0" presId="urn:microsoft.com/office/officeart/2005/8/layout/vList2"/>
    <dgm:cxn modelId="{E339EECF-9F56-4329-80E9-BD0D70DEDBE9}" srcId="{B32802D9-A756-4BEA-B9BB-393D8D9FD5D8}" destId="{012DA48B-673A-4723-B3F3-6D9D6DBFFE13}" srcOrd="0" destOrd="0" parTransId="{82DC89C7-7F82-46BA-AB9F-9A55A75CCEAF}" sibTransId="{D2DDD876-E090-44FF-B87F-BB7AD20B3340}"/>
    <dgm:cxn modelId="{70BBD0E0-3391-4052-9E98-40320E1519F6}" srcId="{B32802D9-A756-4BEA-B9BB-393D8D9FD5D8}" destId="{0A48AF39-B2E9-4306-B074-E493C67C3A09}" srcOrd="1" destOrd="0" parTransId="{72E1DD76-33DC-404B-A132-049F19026DA5}" sibTransId="{5AB16C3E-5442-4514-9A86-134DE384B4A6}"/>
    <dgm:cxn modelId="{F11EFF45-4608-4927-B48D-75D5ED11B332}" type="presParOf" srcId="{56FAB370-B635-410E-8666-BD51349F6F95}" destId="{526ACE2D-9495-4EEC-BF71-9FFEF86B6DD4}" srcOrd="0" destOrd="0" presId="urn:microsoft.com/office/officeart/2005/8/layout/vList2"/>
    <dgm:cxn modelId="{74DEE5C3-533F-4BE0-9C97-43E980868768}" type="presParOf" srcId="{56FAB370-B635-410E-8666-BD51349F6F95}" destId="{AA8232AA-AF0E-4FF5-B2FA-269C53296AA6}" srcOrd="1" destOrd="0" presId="urn:microsoft.com/office/officeart/2005/8/layout/vList2"/>
    <dgm:cxn modelId="{BDE3C21E-CBE4-41D3-919A-E72C2204662D}" type="presParOf" srcId="{56FAB370-B635-410E-8666-BD51349F6F95}" destId="{E6F08739-27F7-417C-A533-E9A815F77B31}" srcOrd="2" destOrd="0" presId="urn:microsoft.com/office/officeart/2005/8/layout/vList2"/>
    <dgm:cxn modelId="{4B14C0EC-C0AC-4F82-BD56-A382D6B0FE6F}" type="presParOf" srcId="{56FAB370-B635-410E-8666-BD51349F6F95}" destId="{7933DCBE-0ACF-4680-A5FB-429B1A8590C9}" srcOrd="3" destOrd="0" presId="urn:microsoft.com/office/officeart/2005/8/layout/vList2"/>
    <dgm:cxn modelId="{0779F759-238D-4ECA-B15D-EA9EF8586F9B}" type="presParOf" srcId="{56FAB370-B635-410E-8666-BD51349F6F95}" destId="{C991975B-534D-42DC-B4D1-70F45878E08D}" srcOrd="4" destOrd="0" presId="urn:microsoft.com/office/officeart/2005/8/layout/vList2"/>
    <dgm:cxn modelId="{BB6A5EA4-DBC9-4845-BADB-C1AADC471AEB}" type="presParOf" srcId="{56FAB370-B635-410E-8666-BD51349F6F95}" destId="{B45B57A5-5EC5-4ADC-B32F-F3BFD53D58D3}" srcOrd="5" destOrd="0" presId="urn:microsoft.com/office/officeart/2005/8/layout/vList2"/>
    <dgm:cxn modelId="{6AD33736-2DF3-4BA2-B879-2EC5861311D9}" type="presParOf" srcId="{56FAB370-B635-410E-8666-BD51349F6F95}" destId="{0EBB8760-8865-4B27-B397-A709AA4B63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2802D9-A756-4BEA-B9BB-393D8D9FD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DA48B-673A-4723-B3F3-6D9D6DBFFE13}">
      <dgm:prSet/>
      <dgm:spPr/>
      <dgm:t>
        <a:bodyPr/>
        <a:lstStyle/>
        <a:p>
          <a:r>
            <a:rPr lang="en-CA" dirty="0"/>
            <a:t>Interventional studies described on-site and on-line platforms (methods for teaching). There was a lack of literature for on-line platforms. </a:t>
          </a:r>
          <a:endParaRPr lang="en-US" dirty="0"/>
        </a:p>
      </dgm:t>
    </dgm:pt>
    <dgm:pt modelId="{82DC89C7-7F82-46BA-AB9F-9A55A75CCEAF}" type="parTrans" cxnId="{E339EECF-9F56-4329-80E9-BD0D70DEDBE9}">
      <dgm:prSet/>
      <dgm:spPr/>
      <dgm:t>
        <a:bodyPr/>
        <a:lstStyle/>
        <a:p>
          <a:endParaRPr lang="en-US"/>
        </a:p>
      </dgm:t>
    </dgm:pt>
    <dgm:pt modelId="{D2DDD876-E090-44FF-B87F-BB7AD20B3340}" type="sibTrans" cxnId="{E339EECF-9F56-4329-80E9-BD0D70DEDBE9}">
      <dgm:prSet/>
      <dgm:spPr/>
      <dgm:t>
        <a:bodyPr/>
        <a:lstStyle/>
        <a:p>
          <a:endParaRPr lang="en-US"/>
        </a:p>
      </dgm:t>
    </dgm:pt>
    <dgm:pt modelId="{0A48AF39-B2E9-4306-B074-E493C67C3A09}">
      <dgm:prSet/>
      <dgm:spPr/>
      <dgm:t>
        <a:bodyPr/>
        <a:lstStyle/>
        <a:p>
          <a:r>
            <a:rPr lang="en-CA" dirty="0"/>
            <a:t>All on-line interventional studies were participant guided with some supportive email contact from instructors </a:t>
          </a:r>
          <a:endParaRPr lang="en-US" dirty="0"/>
        </a:p>
      </dgm:t>
    </dgm:pt>
    <dgm:pt modelId="{72E1DD76-33DC-404B-A132-049F19026DA5}" type="parTrans" cxnId="{70BBD0E0-3391-4052-9E98-40320E1519F6}">
      <dgm:prSet/>
      <dgm:spPr/>
      <dgm:t>
        <a:bodyPr/>
        <a:lstStyle/>
        <a:p>
          <a:endParaRPr lang="en-US"/>
        </a:p>
      </dgm:t>
    </dgm:pt>
    <dgm:pt modelId="{5AB16C3E-5442-4514-9A86-134DE384B4A6}" type="sibTrans" cxnId="{70BBD0E0-3391-4052-9E98-40320E1519F6}">
      <dgm:prSet/>
      <dgm:spPr/>
      <dgm:t>
        <a:bodyPr/>
        <a:lstStyle/>
        <a:p>
          <a:endParaRPr lang="en-US"/>
        </a:p>
      </dgm:t>
    </dgm:pt>
    <dgm:pt modelId="{81477833-823B-4B41-8597-B5F28E17DECD}">
      <dgm:prSet/>
      <dgm:spPr/>
      <dgm:t>
        <a:bodyPr/>
        <a:lstStyle/>
        <a:p>
          <a:r>
            <a:rPr lang="en-CA" dirty="0"/>
            <a:t>Impact of instructor expertise in holistic theory/self-care was not specifically described. Data re: impact of instructor-facilitated versus self-directed learning in on-line platforms was lacking.  </a:t>
          </a:r>
          <a:endParaRPr lang="en-US" dirty="0"/>
        </a:p>
      </dgm:t>
    </dgm:pt>
    <dgm:pt modelId="{98AF77DA-4F1F-4A05-99D8-CA8B7E990E95}" type="parTrans" cxnId="{45F2D60B-1159-4AF4-80AB-1726EDC9CC07}">
      <dgm:prSet/>
      <dgm:spPr/>
      <dgm:t>
        <a:bodyPr/>
        <a:lstStyle/>
        <a:p>
          <a:endParaRPr lang="en-US"/>
        </a:p>
      </dgm:t>
    </dgm:pt>
    <dgm:pt modelId="{8D91206B-23BC-4CAE-B1C4-741DAE7B2884}" type="sibTrans" cxnId="{45F2D60B-1159-4AF4-80AB-1726EDC9CC07}">
      <dgm:prSet/>
      <dgm:spPr/>
      <dgm:t>
        <a:bodyPr/>
        <a:lstStyle/>
        <a:p>
          <a:endParaRPr lang="en-US"/>
        </a:p>
      </dgm:t>
    </dgm:pt>
    <dgm:pt modelId="{AACE08D1-6074-4914-8273-8E2FF59D50E7}">
      <dgm:prSet/>
      <dgm:spPr/>
      <dgm:t>
        <a:bodyPr/>
        <a:lstStyle/>
        <a:p>
          <a:r>
            <a:rPr lang="en-CA" dirty="0"/>
            <a:t>Common themes identified:  accessibility to content; learning tools &amp; resources; venue; and length of instruction/program time. Sensitivity to learning needs was noted in context to individualization of practices. </a:t>
          </a:r>
          <a:endParaRPr lang="en-US" dirty="0"/>
        </a:p>
      </dgm:t>
    </dgm:pt>
    <dgm:pt modelId="{90383DC5-8AC2-4A43-9A0B-4950CB68D39C}" type="parTrans" cxnId="{6F375A78-C113-42C1-AA60-677D6CE26222}">
      <dgm:prSet/>
      <dgm:spPr/>
      <dgm:t>
        <a:bodyPr/>
        <a:lstStyle/>
        <a:p>
          <a:endParaRPr lang="en-US"/>
        </a:p>
      </dgm:t>
    </dgm:pt>
    <dgm:pt modelId="{42A65A2E-30D7-47F1-94A3-30502CBD2DDF}" type="sibTrans" cxnId="{6F375A78-C113-42C1-AA60-677D6CE26222}">
      <dgm:prSet/>
      <dgm:spPr/>
      <dgm:t>
        <a:bodyPr/>
        <a:lstStyle/>
        <a:p>
          <a:endParaRPr lang="en-US"/>
        </a:p>
      </dgm:t>
    </dgm:pt>
    <dgm:pt modelId="{56FAB370-B635-410E-8666-BD51349F6F95}" type="pres">
      <dgm:prSet presAssocID="{B32802D9-A756-4BEA-B9BB-393D8D9FD5D8}" presName="linear" presStyleCnt="0">
        <dgm:presLayoutVars>
          <dgm:animLvl val="lvl"/>
          <dgm:resizeHandles val="exact"/>
        </dgm:presLayoutVars>
      </dgm:prSet>
      <dgm:spPr/>
    </dgm:pt>
    <dgm:pt modelId="{526ACE2D-9495-4EEC-BF71-9FFEF86B6DD4}" type="pres">
      <dgm:prSet presAssocID="{012DA48B-673A-4723-B3F3-6D9D6DBFFE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8232AA-AF0E-4FF5-B2FA-269C53296AA6}" type="pres">
      <dgm:prSet presAssocID="{D2DDD876-E090-44FF-B87F-BB7AD20B3340}" presName="spacer" presStyleCnt="0"/>
      <dgm:spPr/>
    </dgm:pt>
    <dgm:pt modelId="{E6F08739-27F7-417C-A533-E9A815F77B31}" type="pres">
      <dgm:prSet presAssocID="{0A48AF39-B2E9-4306-B074-E493C67C3A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33DCBE-0ACF-4680-A5FB-429B1A8590C9}" type="pres">
      <dgm:prSet presAssocID="{5AB16C3E-5442-4514-9A86-134DE384B4A6}" presName="spacer" presStyleCnt="0"/>
      <dgm:spPr/>
    </dgm:pt>
    <dgm:pt modelId="{C991975B-534D-42DC-B4D1-70F45878E08D}" type="pres">
      <dgm:prSet presAssocID="{81477833-823B-4B41-8597-B5F28E17DE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5B57A5-5EC5-4ADC-B32F-F3BFD53D58D3}" type="pres">
      <dgm:prSet presAssocID="{8D91206B-23BC-4CAE-B1C4-741DAE7B2884}" presName="spacer" presStyleCnt="0"/>
      <dgm:spPr/>
    </dgm:pt>
    <dgm:pt modelId="{0EBB8760-8865-4B27-B397-A709AA4B6374}" type="pres">
      <dgm:prSet presAssocID="{AACE08D1-6074-4914-8273-8E2FF59D50E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5F2D60B-1159-4AF4-80AB-1726EDC9CC07}" srcId="{B32802D9-A756-4BEA-B9BB-393D8D9FD5D8}" destId="{81477833-823B-4B41-8597-B5F28E17DECD}" srcOrd="2" destOrd="0" parTransId="{98AF77DA-4F1F-4A05-99D8-CA8B7E990E95}" sibTransId="{8D91206B-23BC-4CAE-B1C4-741DAE7B2884}"/>
    <dgm:cxn modelId="{3F66E50F-8563-484E-AEF1-37750526B24D}" type="presOf" srcId="{B32802D9-A756-4BEA-B9BB-393D8D9FD5D8}" destId="{56FAB370-B635-410E-8666-BD51349F6F95}" srcOrd="0" destOrd="0" presId="urn:microsoft.com/office/officeart/2005/8/layout/vList2"/>
    <dgm:cxn modelId="{0F55ED15-C3CD-4FD8-BF8E-EFDB6D0293DF}" type="presOf" srcId="{0A48AF39-B2E9-4306-B074-E493C67C3A09}" destId="{E6F08739-27F7-417C-A533-E9A815F77B31}" srcOrd="0" destOrd="0" presId="urn:microsoft.com/office/officeart/2005/8/layout/vList2"/>
    <dgm:cxn modelId="{57846E6F-2DC1-4E9C-979B-59FA55A08791}" type="presOf" srcId="{81477833-823B-4B41-8597-B5F28E17DECD}" destId="{C991975B-534D-42DC-B4D1-70F45878E08D}" srcOrd="0" destOrd="0" presId="urn:microsoft.com/office/officeart/2005/8/layout/vList2"/>
    <dgm:cxn modelId="{6F375A78-C113-42C1-AA60-677D6CE26222}" srcId="{B32802D9-A756-4BEA-B9BB-393D8D9FD5D8}" destId="{AACE08D1-6074-4914-8273-8E2FF59D50E7}" srcOrd="3" destOrd="0" parTransId="{90383DC5-8AC2-4A43-9A0B-4950CB68D39C}" sibTransId="{42A65A2E-30D7-47F1-94A3-30502CBD2DDF}"/>
    <dgm:cxn modelId="{3C8D32A7-83B9-44B5-BD82-F9C1C16B52C6}" type="presOf" srcId="{012DA48B-673A-4723-B3F3-6D9D6DBFFE13}" destId="{526ACE2D-9495-4EEC-BF71-9FFEF86B6DD4}" srcOrd="0" destOrd="0" presId="urn:microsoft.com/office/officeart/2005/8/layout/vList2"/>
    <dgm:cxn modelId="{677259C4-C910-4D99-BFDB-1BAA8DE5275F}" type="presOf" srcId="{AACE08D1-6074-4914-8273-8E2FF59D50E7}" destId="{0EBB8760-8865-4B27-B397-A709AA4B6374}" srcOrd="0" destOrd="0" presId="urn:microsoft.com/office/officeart/2005/8/layout/vList2"/>
    <dgm:cxn modelId="{E339EECF-9F56-4329-80E9-BD0D70DEDBE9}" srcId="{B32802D9-A756-4BEA-B9BB-393D8D9FD5D8}" destId="{012DA48B-673A-4723-B3F3-6D9D6DBFFE13}" srcOrd="0" destOrd="0" parTransId="{82DC89C7-7F82-46BA-AB9F-9A55A75CCEAF}" sibTransId="{D2DDD876-E090-44FF-B87F-BB7AD20B3340}"/>
    <dgm:cxn modelId="{70BBD0E0-3391-4052-9E98-40320E1519F6}" srcId="{B32802D9-A756-4BEA-B9BB-393D8D9FD5D8}" destId="{0A48AF39-B2E9-4306-B074-E493C67C3A09}" srcOrd="1" destOrd="0" parTransId="{72E1DD76-33DC-404B-A132-049F19026DA5}" sibTransId="{5AB16C3E-5442-4514-9A86-134DE384B4A6}"/>
    <dgm:cxn modelId="{F11EFF45-4608-4927-B48D-75D5ED11B332}" type="presParOf" srcId="{56FAB370-B635-410E-8666-BD51349F6F95}" destId="{526ACE2D-9495-4EEC-BF71-9FFEF86B6DD4}" srcOrd="0" destOrd="0" presId="urn:microsoft.com/office/officeart/2005/8/layout/vList2"/>
    <dgm:cxn modelId="{74DEE5C3-533F-4BE0-9C97-43E980868768}" type="presParOf" srcId="{56FAB370-B635-410E-8666-BD51349F6F95}" destId="{AA8232AA-AF0E-4FF5-B2FA-269C53296AA6}" srcOrd="1" destOrd="0" presId="urn:microsoft.com/office/officeart/2005/8/layout/vList2"/>
    <dgm:cxn modelId="{BDE3C21E-CBE4-41D3-919A-E72C2204662D}" type="presParOf" srcId="{56FAB370-B635-410E-8666-BD51349F6F95}" destId="{E6F08739-27F7-417C-A533-E9A815F77B31}" srcOrd="2" destOrd="0" presId="urn:microsoft.com/office/officeart/2005/8/layout/vList2"/>
    <dgm:cxn modelId="{4B14C0EC-C0AC-4F82-BD56-A382D6B0FE6F}" type="presParOf" srcId="{56FAB370-B635-410E-8666-BD51349F6F95}" destId="{7933DCBE-0ACF-4680-A5FB-429B1A8590C9}" srcOrd="3" destOrd="0" presId="urn:microsoft.com/office/officeart/2005/8/layout/vList2"/>
    <dgm:cxn modelId="{0779F759-238D-4ECA-B15D-EA9EF8586F9B}" type="presParOf" srcId="{56FAB370-B635-410E-8666-BD51349F6F95}" destId="{C991975B-534D-42DC-B4D1-70F45878E08D}" srcOrd="4" destOrd="0" presId="urn:microsoft.com/office/officeart/2005/8/layout/vList2"/>
    <dgm:cxn modelId="{BB6A5EA4-DBC9-4845-BADB-C1AADC471AEB}" type="presParOf" srcId="{56FAB370-B635-410E-8666-BD51349F6F95}" destId="{B45B57A5-5EC5-4ADC-B32F-F3BFD53D58D3}" srcOrd="5" destOrd="0" presId="urn:microsoft.com/office/officeart/2005/8/layout/vList2"/>
    <dgm:cxn modelId="{6AD33736-2DF3-4BA2-B879-2EC5861311D9}" type="presParOf" srcId="{56FAB370-B635-410E-8666-BD51349F6F95}" destId="{0EBB8760-8865-4B27-B397-A709AA4B63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2802D9-A756-4BEA-B9BB-393D8D9FD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DA48B-673A-4723-B3F3-6D9D6DBFFE13}">
      <dgm:prSet/>
      <dgm:spPr/>
      <dgm:t>
        <a:bodyPr/>
        <a:lstStyle/>
        <a:p>
          <a:r>
            <a:rPr lang="en-CA" dirty="0"/>
            <a:t>Sustaining holistic self-care is multi-dimensional. Completion of a training program does not ensure sustainability. </a:t>
          </a:r>
          <a:endParaRPr lang="en-US" dirty="0"/>
        </a:p>
      </dgm:t>
    </dgm:pt>
    <dgm:pt modelId="{82DC89C7-7F82-46BA-AB9F-9A55A75CCEAF}" type="parTrans" cxnId="{E339EECF-9F56-4329-80E9-BD0D70DEDBE9}">
      <dgm:prSet/>
      <dgm:spPr/>
      <dgm:t>
        <a:bodyPr/>
        <a:lstStyle/>
        <a:p>
          <a:endParaRPr lang="en-US"/>
        </a:p>
      </dgm:t>
    </dgm:pt>
    <dgm:pt modelId="{D2DDD876-E090-44FF-B87F-BB7AD20B3340}" type="sibTrans" cxnId="{E339EECF-9F56-4329-80E9-BD0D70DEDBE9}">
      <dgm:prSet/>
      <dgm:spPr/>
      <dgm:t>
        <a:bodyPr/>
        <a:lstStyle/>
        <a:p>
          <a:endParaRPr lang="en-US"/>
        </a:p>
      </dgm:t>
    </dgm:pt>
    <dgm:pt modelId="{0A48AF39-B2E9-4306-B074-E493C67C3A09}">
      <dgm:prSet/>
      <dgm:spPr/>
      <dgm:t>
        <a:bodyPr/>
        <a:lstStyle/>
        <a:p>
          <a:r>
            <a:rPr lang="en-CA" dirty="0"/>
            <a:t>Individual regulatory requirements, evolving life circumstances, and individual capacity may influence enduring holistic self-care. </a:t>
          </a:r>
          <a:endParaRPr lang="en-US" dirty="0"/>
        </a:p>
      </dgm:t>
    </dgm:pt>
    <dgm:pt modelId="{72E1DD76-33DC-404B-A132-049F19026DA5}" type="parTrans" cxnId="{70BBD0E0-3391-4052-9E98-40320E1519F6}">
      <dgm:prSet/>
      <dgm:spPr/>
      <dgm:t>
        <a:bodyPr/>
        <a:lstStyle/>
        <a:p>
          <a:endParaRPr lang="en-US"/>
        </a:p>
      </dgm:t>
    </dgm:pt>
    <dgm:pt modelId="{5AB16C3E-5442-4514-9A86-134DE384B4A6}" type="sibTrans" cxnId="{70BBD0E0-3391-4052-9E98-40320E1519F6}">
      <dgm:prSet/>
      <dgm:spPr/>
      <dgm:t>
        <a:bodyPr/>
        <a:lstStyle/>
        <a:p>
          <a:endParaRPr lang="en-US"/>
        </a:p>
      </dgm:t>
    </dgm:pt>
    <dgm:pt modelId="{81477833-823B-4B41-8597-B5F28E17DECD}">
      <dgm:prSet/>
      <dgm:spPr/>
      <dgm:t>
        <a:bodyPr/>
        <a:lstStyle/>
        <a:p>
          <a:r>
            <a:rPr lang="en-CA" dirty="0"/>
            <a:t>Limitations of this review: lack of data re: long-term follow-up in interventional studies, and impact of ongoing education/mentoring. </a:t>
          </a:r>
          <a:endParaRPr lang="en-US" dirty="0"/>
        </a:p>
      </dgm:t>
    </dgm:pt>
    <dgm:pt modelId="{98AF77DA-4F1F-4A05-99D8-CA8B7E990E95}" type="parTrans" cxnId="{45F2D60B-1159-4AF4-80AB-1726EDC9CC07}">
      <dgm:prSet/>
      <dgm:spPr/>
      <dgm:t>
        <a:bodyPr/>
        <a:lstStyle/>
        <a:p>
          <a:endParaRPr lang="en-US"/>
        </a:p>
      </dgm:t>
    </dgm:pt>
    <dgm:pt modelId="{8D91206B-23BC-4CAE-B1C4-741DAE7B2884}" type="sibTrans" cxnId="{45F2D60B-1159-4AF4-80AB-1726EDC9CC07}">
      <dgm:prSet/>
      <dgm:spPr/>
      <dgm:t>
        <a:bodyPr/>
        <a:lstStyle/>
        <a:p>
          <a:endParaRPr lang="en-US"/>
        </a:p>
      </dgm:t>
    </dgm:pt>
    <dgm:pt modelId="{AACE08D1-6074-4914-8273-8E2FF59D50E7}">
      <dgm:prSet/>
      <dgm:spPr/>
      <dgm:t>
        <a:bodyPr/>
        <a:lstStyle/>
        <a:p>
          <a:r>
            <a:rPr lang="en-CA" dirty="0"/>
            <a:t>Reinforcement of practices in short increments over extended periods recommended, citing healthcare workers’ busy schedules as mediators of sustainability. </a:t>
          </a:r>
          <a:endParaRPr lang="en-US" dirty="0"/>
        </a:p>
      </dgm:t>
    </dgm:pt>
    <dgm:pt modelId="{90383DC5-8AC2-4A43-9A0B-4950CB68D39C}" type="parTrans" cxnId="{6F375A78-C113-42C1-AA60-677D6CE26222}">
      <dgm:prSet/>
      <dgm:spPr/>
      <dgm:t>
        <a:bodyPr/>
        <a:lstStyle/>
        <a:p>
          <a:endParaRPr lang="en-US"/>
        </a:p>
      </dgm:t>
    </dgm:pt>
    <dgm:pt modelId="{42A65A2E-30D7-47F1-94A3-30502CBD2DDF}" type="sibTrans" cxnId="{6F375A78-C113-42C1-AA60-677D6CE26222}">
      <dgm:prSet/>
      <dgm:spPr/>
      <dgm:t>
        <a:bodyPr/>
        <a:lstStyle/>
        <a:p>
          <a:endParaRPr lang="en-US"/>
        </a:p>
      </dgm:t>
    </dgm:pt>
    <dgm:pt modelId="{56FAB370-B635-410E-8666-BD51349F6F95}" type="pres">
      <dgm:prSet presAssocID="{B32802D9-A756-4BEA-B9BB-393D8D9FD5D8}" presName="linear" presStyleCnt="0">
        <dgm:presLayoutVars>
          <dgm:animLvl val="lvl"/>
          <dgm:resizeHandles val="exact"/>
        </dgm:presLayoutVars>
      </dgm:prSet>
      <dgm:spPr/>
    </dgm:pt>
    <dgm:pt modelId="{526ACE2D-9495-4EEC-BF71-9FFEF86B6DD4}" type="pres">
      <dgm:prSet presAssocID="{012DA48B-673A-4723-B3F3-6D9D6DBFFE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8232AA-AF0E-4FF5-B2FA-269C53296AA6}" type="pres">
      <dgm:prSet presAssocID="{D2DDD876-E090-44FF-B87F-BB7AD20B3340}" presName="spacer" presStyleCnt="0"/>
      <dgm:spPr/>
    </dgm:pt>
    <dgm:pt modelId="{E6F08739-27F7-417C-A533-E9A815F77B31}" type="pres">
      <dgm:prSet presAssocID="{0A48AF39-B2E9-4306-B074-E493C67C3A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33DCBE-0ACF-4680-A5FB-429B1A8590C9}" type="pres">
      <dgm:prSet presAssocID="{5AB16C3E-5442-4514-9A86-134DE384B4A6}" presName="spacer" presStyleCnt="0"/>
      <dgm:spPr/>
    </dgm:pt>
    <dgm:pt modelId="{C991975B-534D-42DC-B4D1-70F45878E08D}" type="pres">
      <dgm:prSet presAssocID="{81477833-823B-4B41-8597-B5F28E17DE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5B57A5-5EC5-4ADC-B32F-F3BFD53D58D3}" type="pres">
      <dgm:prSet presAssocID="{8D91206B-23BC-4CAE-B1C4-741DAE7B2884}" presName="spacer" presStyleCnt="0"/>
      <dgm:spPr/>
    </dgm:pt>
    <dgm:pt modelId="{0EBB8760-8865-4B27-B397-A709AA4B6374}" type="pres">
      <dgm:prSet presAssocID="{AACE08D1-6074-4914-8273-8E2FF59D50E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5F2D60B-1159-4AF4-80AB-1726EDC9CC07}" srcId="{B32802D9-A756-4BEA-B9BB-393D8D9FD5D8}" destId="{81477833-823B-4B41-8597-B5F28E17DECD}" srcOrd="2" destOrd="0" parTransId="{98AF77DA-4F1F-4A05-99D8-CA8B7E990E95}" sibTransId="{8D91206B-23BC-4CAE-B1C4-741DAE7B2884}"/>
    <dgm:cxn modelId="{3F66E50F-8563-484E-AEF1-37750526B24D}" type="presOf" srcId="{B32802D9-A756-4BEA-B9BB-393D8D9FD5D8}" destId="{56FAB370-B635-410E-8666-BD51349F6F95}" srcOrd="0" destOrd="0" presId="urn:microsoft.com/office/officeart/2005/8/layout/vList2"/>
    <dgm:cxn modelId="{0F55ED15-C3CD-4FD8-BF8E-EFDB6D0293DF}" type="presOf" srcId="{0A48AF39-B2E9-4306-B074-E493C67C3A09}" destId="{E6F08739-27F7-417C-A533-E9A815F77B31}" srcOrd="0" destOrd="0" presId="urn:microsoft.com/office/officeart/2005/8/layout/vList2"/>
    <dgm:cxn modelId="{57846E6F-2DC1-4E9C-979B-59FA55A08791}" type="presOf" srcId="{81477833-823B-4B41-8597-B5F28E17DECD}" destId="{C991975B-534D-42DC-B4D1-70F45878E08D}" srcOrd="0" destOrd="0" presId="urn:microsoft.com/office/officeart/2005/8/layout/vList2"/>
    <dgm:cxn modelId="{6F375A78-C113-42C1-AA60-677D6CE26222}" srcId="{B32802D9-A756-4BEA-B9BB-393D8D9FD5D8}" destId="{AACE08D1-6074-4914-8273-8E2FF59D50E7}" srcOrd="3" destOrd="0" parTransId="{90383DC5-8AC2-4A43-9A0B-4950CB68D39C}" sibTransId="{42A65A2E-30D7-47F1-94A3-30502CBD2DDF}"/>
    <dgm:cxn modelId="{3C8D32A7-83B9-44B5-BD82-F9C1C16B52C6}" type="presOf" srcId="{012DA48B-673A-4723-B3F3-6D9D6DBFFE13}" destId="{526ACE2D-9495-4EEC-BF71-9FFEF86B6DD4}" srcOrd="0" destOrd="0" presId="urn:microsoft.com/office/officeart/2005/8/layout/vList2"/>
    <dgm:cxn modelId="{677259C4-C910-4D99-BFDB-1BAA8DE5275F}" type="presOf" srcId="{AACE08D1-6074-4914-8273-8E2FF59D50E7}" destId="{0EBB8760-8865-4B27-B397-A709AA4B6374}" srcOrd="0" destOrd="0" presId="urn:microsoft.com/office/officeart/2005/8/layout/vList2"/>
    <dgm:cxn modelId="{E339EECF-9F56-4329-80E9-BD0D70DEDBE9}" srcId="{B32802D9-A756-4BEA-B9BB-393D8D9FD5D8}" destId="{012DA48B-673A-4723-B3F3-6D9D6DBFFE13}" srcOrd="0" destOrd="0" parTransId="{82DC89C7-7F82-46BA-AB9F-9A55A75CCEAF}" sibTransId="{D2DDD876-E090-44FF-B87F-BB7AD20B3340}"/>
    <dgm:cxn modelId="{70BBD0E0-3391-4052-9E98-40320E1519F6}" srcId="{B32802D9-A756-4BEA-B9BB-393D8D9FD5D8}" destId="{0A48AF39-B2E9-4306-B074-E493C67C3A09}" srcOrd="1" destOrd="0" parTransId="{72E1DD76-33DC-404B-A132-049F19026DA5}" sibTransId="{5AB16C3E-5442-4514-9A86-134DE384B4A6}"/>
    <dgm:cxn modelId="{F11EFF45-4608-4927-B48D-75D5ED11B332}" type="presParOf" srcId="{56FAB370-B635-410E-8666-BD51349F6F95}" destId="{526ACE2D-9495-4EEC-BF71-9FFEF86B6DD4}" srcOrd="0" destOrd="0" presId="urn:microsoft.com/office/officeart/2005/8/layout/vList2"/>
    <dgm:cxn modelId="{74DEE5C3-533F-4BE0-9C97-43E980868768}" type="presParOf" srcId="{56FAB370-B635-410E-8666-BD51349F6F95}" destId="{AA8232AA-AF0E-4FF5-B2FA-269C53296AA6}" srcOrd="1" destOrd="0" presId="urn:microsoft.com/office/officeart/2005/8/layout/vList2"/>
    <dgm:cxn modelId="{BDE3C21E-CBE4-41D3-919A-E72C2204662D}" type="presParOf" srcId="{56FAB370-B635-410E-8666-BD51349F6F95}" destId="{E6F08739-27F7-417C-A533-E9A815F77B31}" srcOrd="2" destOrd="0" presId="urn:microsoft.com/office/officeart/2005/8/layout/vList2"/>
    <dgm:cxn modelId="{4B14C0EC-C0AC-4F82-BD56-A382D6B0FE6F}" type="presParOf" srcId="{56FAB370-B635-410E-8666-BD51349F6F95}" destId="{7933DCBE-0ACF-4680-A5FB-429B1A8590C9}" srcOrd="3" destOrd="0" presId="urn:microsoft.com/office/officeart/2005/8/layout/vList2"/>
    <dgm:cxn modelId="{0779F759-238D-4ECA-B15D-EA9EF8586F9B}" type="presParOf" srcId="{56FAB370-B635-410E-8666-BD51349F6F95}" destId="{C991975B-534D-42DC-B4D1-70F45878E08D}" srcOrd="4" destOrd="0" presId="urn:microsoft.com/office/officeart/2005/8/layout/vList2"/>
    <dgm:cxn modelId="{BB6A5EA4-DBC9-4845-BADB-C1AADC471AEB}" type="presParOf" srcId="{56FAB370-B635-410E-8666-BD51349F6F95}" destId="{B45B57A5-5EC5-4ADC-B32F-F3BFD53D58D3}" srcOrd="5" destOrd="0" presId="urn:microsoft.com/office/officeart/2005/8/layout/vList2"/>
    <dgm:cxn modelId="{6AD33736-2DF3-4BA2-B879-2EC5861311D9}" type="presParOf" srcId="{56FAB370-B635-410E-8666-BD51349F6F95}" destId="{0EBB8760-8865-4B27-B397-A709AA4B63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453C51-5224-42E3-BFD3-CED9C378AD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C4AC10-AAD5-4EF5-A4EA-87E7FB9A84AA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CA" sz="1100" dirty="0"/>
            <a:t>spiritual</a:t>
          </a:r>
        </a:p>
      </dgm:t>
    </dgm:pt>
    <dgm:pt modelId="{AEB38738-159A-4C30-A3FB-BF032AD049C0}" type="parTrans" cxnId="{2B111025-ED20-4936-93C0-0B096CA6EB9E}">
      <dgm:prSet/>
      <dgm:spPr/>
      <dgm:t>
        <a:bodyPr/>
        <a:lstStyle/>
        <a:p>
          <a:endParaRPr lang="en-CA"/>
        </a:p>
      </dgm:t>
    </dgm:pt>
    <dgm:pt modelId="{9AC517E5-8DC4-43F8-9A10-319E178367D7}" type="sibTrans" cxnId="{2B111025-ED20-4936-93C0-0B096CA6EB9E}">
      <dgm:prSet/>
      <dgm:spPr/>
      <dgm:t>
        <a:bodyPr/>
        <a:lstStyle/>
        <a:p>
          <a:endParaRPr lang="en-CA"/>
        </a:p>
      </dgm:t>
    </dgm:pt>
    <dgm:pt modelId="{942A7F36-87DD-402D-A4BB-F6842CF312F1}">
      <dgm:prSet phldrT="[Text]"/>
      <dgm:spPr>
        <a:solidFill>
          <a:srgbClr val="FFFF00">
            <a:alpha val="5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en-CA" b="0" dirty="0"/>
            <a:t>mental</a:t>
          </a:r>
        </a:p>
      </dgm:t>
    </dgm:pt>
    <dgm:pt modelId="{D97B625F-CDC4-44AB-912F-82B57429F5F2}" type="parTrans" cxnId="{79375B46-0E0B-4403-8BE2-C6FB6B83D0E2}">
      <dgm:prSet/>
      <dgm:spPr/>
      <dgm:t>
        <a:bodyPr/>
        <a:lstStyle/>
        <a:p>
          <a:endParaRPr lang="en-CA"/>
        </a:p>
      </dgm:t>
    </dgm:pt>
    <dgm:pt modelId="{DC37C45D-6334-4B7D-B595-3A37619672CC}" type="sibTrans" cxnId="{79375B46-0E0B-4403-8BE2-C6FB6B83D0E2}">
      <dgm:prSet/>
      <dgm:spPr/>
      <dgm:t>
        <a:bodyPr/>
        <a:lstStyle/>
        <a:p>
          <a:endParaRPr lang="en-CA"/>
        </a:p>
      </dgm:t>
    </dgm:pt>
    <dgm:pt modelId="{C310AA29-B425-41D6-9CD5-67AF07C8B3D8}">
      <dgm:prSet phldrT="[Text]"/>
      <dgm:spPr>
        <a:solidFill>
          <a:schemeClr val="accent4"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CA" dirty="0"/>
            <a:t>emotional</a:t>
          </a:r>
        </a:p>
      </dgm:t>
    </dgm:pt>
    <dgm:pt modelId="{E88E9970-E33E-40D5-BF33-6EF07D0B5D64}" type="parTrans" cxnId="{04B0E827-E2B3-47D2-B009-4BE692929FD8}">
      <dgm:prSet/>
      <dgm:spPr/>
      <dgm:t>
        <a:bodyPr/>
        <a:lstStyle/>
        <a:p>
          <a:endParaRPr lang="en-CA"/>
        </a:p>
      </dgm:t>
    </dgm:pt>
    <dgm:pt modelId="{C613C21A-4A7B-4DD2-845D-6CC50031E764}" type="sibTrans" cxnId="{04B0E827-E2B3-47D2-B009-4BE692929FD8}">
      <dgm:prSet/>
      <dgm:spPr/>
      <dgm:t>
        <a:bodyPr/>
        <a:lstStyle/>
        <a:p>
          <a:endParaRPr lang="en-CA"/>
        </a:p>
      </dgm:t>
    </dgm:pt>
    <dgm:pt modelId="{8AA44AD7-C0D1-4A8E-874D-9936E9EB0942}">
      <dgm:prSet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CA" dirty="0"/>
            <a:t>physical</a:t>
          </a:r>
        </a:p>
      </dgm:t>
    </dgm:pt>
    <dgm:pt modelId="{73BFCA1A-1759-4372-A072-A39CF85FB41D}" type="parTrans" cxnId="{114F8582-C5E1-48FD-ADA8-BBE6AC28AA8C}">
      <dgm:prSet/>
      <dgm:spPr/>
      <dgm:t>
        <a:bodyPr/>
        <a:lstStyle/>
        <a:p>
          <a:endParaRPr lang="en-CA"/>
        </a:p>
      </dgm:t>
    </dgm:pt>
    <dgm:pt modelId="{75B09F31-85ED-46FA-8F4B-E8FB21AF669E}" type="sibTrans" cxnId="{114F8582-C5E1-48FD-ADA8-BBE6AC28AA8C}">
      <dgm:prSet/>
      <dgm:spPr/>
      <dgm:t>
        <a:bodyPr/>
        <a:lstStyle/>
        <a:p>
          <a:endParaRPr lang="en-CA"/>
        </a:p>
      </dgm:t>
    </dgm:pt>
    <dgm:pt modelId="{A0050A41-1985-46B4-9B43-9CC34D3AAC92}" type="pres">
      <dgm:prSet presAssocID="{58453C51-5224-42E3-BFD3-CED9C378AD4C}" presName="compositeShape" presStyleCnt="0">
        <dgm:presLayoutVars>
          <dgm:chMax val="7"/>
          <dgm:dir/>
          <dgm:resizeHandles val="exact"/>
        </dgm:presLayoutVars>
      </dgm:prSet>
      <dgm:spPr/>
    </dgm:pt>
    <dgm:pt modelId="{4083E4C7-BEBF-447C-AFB1-679A4F4F2AE2}" type="pres">
      <dgm:prSet presAssocID="{1EC4AC10-AAD5-4EF5-A4EA-87E7FB9A84AA}" presName="circ1" presStyleLbl="vennNode1" presStyleIdx="0" presStyleCnt="4" custLinFactNeighborX="-5332" custLinFactNeighborY="379"/>
      <dgm:spPr/>
    </dgm:pt>
    <dgm:pt modelId="{A24F92C3-68B3-4B55-9F06-AFBD12DB8525}" type="pres">
      <dgm:prSet presAssocID="{1EC4AC10-AAD5-4EF5-A4EA-87E7FB9A84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745DA1F-2B06-4CA6-A82B-165FA85CA1FC}" type="pres">
      <dgm:prSet presAssocID="{942A7F36-87DD-402D-A4BB-F6842CF312F1}" presName="circ2" presStyleLbl="vennNode1" presStyleIdx="1" presStyleCnt="4" custLinFactNeighborX="-10665" custLinFactNeighborY="-5818"/>
      <dgm:spPr/>
    </dgm:pt>
    <dgm:pt modelId="{82370E5C-9AB1-4EAC-BFC7-A28F4868F2D0}" type="pres">
      <dgm:prSet presAssocID="{942A7F36-87DD-402D-A4BB-F6842CF312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DD6B2D-5214-4D1D-AC71-78CE91C45B5C}" type="pres">
      <dgm:prSet presAssocID="{8AA44AD7-C0D1-4A8E-874D-9936E9EB0942}" presName="circ3" presStyleLbl="vennNode1" presStyleIdx="2" presStyleCnt="4" custLinFactNeighborX="-4849" custLinFactNeighborY="-11652"/>
      <dgm:spPr/>
    </dgm:pt>
    <dgm:pt modelId="{D5E1FABC-4355-4A1E-A9A4-E529847741AE}" type="pres">
      <dgm:prSet presAssocID="{8AA44AD7-C0D1-4A8E-874D-9936E9EB09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293CED-2DAD-4276-94EC-53BC1B33A5D7}" type="pres">
      <dgm:prSet presAssocID="{C310AA29-B425-41D6-9CD5-67AF07C8B3D8}" presName="circ4" presStyleLbl="vennNode1" presStyleIdx="3" presStyleCnt="4" custLinFactNeighborX="-1455" custLinFactNeighborY="-3878"/>
      <dgm:spPr/>
    </dgm:pt>
    <dgm:pt modelId="{FF2837F0-42D8-41C1-98D7-AB0813EFC94B}" type="pres">
      <dgm:prSet presAssocID="{C310AA29-B425-41D6-9CD5-67AF07C8B3D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68B8B04-1504-4238-883A-EE4F57B2065E}" type="presOf" srcId="{C310AA29-B425-41D6-9CD5-67AF07C8B3D8}" destId="{35293CED-2DAD-4276-94EC-53BC1B33A5D7}" srcOrd="0" destOrd="0" presId="urn:microsoft.com/office/officeart/2005/8/layout/venn1"/>
    <dgm:cxn modelId="{8CA98119-816B-4BCF-AE38-2E6CEDC20821}" type="presOf" srcId="{1EC4AC10-AAD5-4EF5-A4EA-87E7FB9A84AA}" destId="{4083E4C7-BEBF-447C-AFB1-679A4F4F2AE2}" srcOrd="0" destOrd="0" presId="urn:microsoft.com/office/officeart/2005/8/layout/venn1"/>
    <dgm:cxn modelId="{A0217523-328B-4F80-8031-553D7F85A443}" type="presOf" srcId="{1EC4AC10-AAD5-4EF5-A4EA-87E7FB9A84AA}" destId="{A24F92C3-68B3-4B55-9F06-AFBD12DB8525}" srcOrd="1" destOrd="0" presId="urn:microsoft.com/office/officeart/2005/8/layout/venn1"/>
    <dgm:cxn modelId="{2B111025-ED20-4936-93C0-0B096CA6EB9E}" srcId="{58453C51-5224-42E3-BFD3-CED9C378AD4C}" destId="{1EC4AC10-AAD5-4EF5-A4EA-87E7FB9A84AA}" srcOrd="0" destOrd="0" parTransId="{AEB38738-159A-4C30-A3FB-BF032AD049C0}" sibTransId="{9AC517E5-8DC4-43F8-9A10-319E178367D7}"/>
    <dgm:cxn modelId="{04B0E827-E2B3-47D2-B009-4BE692929FD8}" srcId="{58453C51-5224-42E3-BFD3-CED9C378AD4C}" destId="{C310AA29-B425-41D6-9CD5-67AF07C8B3D8}" srcOrd="3" destOrd="0" parTransId="{E88E9970-E33E-40D5-BF33-6EF07D0B5D64}" sibTransId="{C613C21A-4A7B-4DD2-845D-6CC50031E764}"/>
    <dgm:cxn modelId="{2289CF2B-25CB-47F9-BF4F-DE0C006ED237}" type="presOf" srcId="{8AA44AD7-C0D1-4A8E-874D-9936E9EB0942}" destId="{D5E1FABC-4355-4A1E-A9A4-E529847741AE}" srcOrd="1" destOrd="0" presId="urn:microsoft.com/office/officeart/2005/8/layout/venn1"/>
    <dgm:cxn modelId="{60B81430-0FA9-40F5-84B4-DBD1EB64599D}" type="presOf" srcId="{8AA44AD7-C0D1-4A8E-874D-9936E9EB0942}" destId="{5FDD6B2D-5214-4D1D-AC71-78CE91C45B5C}" srcOrd="0" destOrd="0" presId="urn:microsoft.com/office/officeart/2005/8/layout/venn1"/>
    <dgm:cxn modelId="{79375B46-0E0B-4403-8BE2-C6FB6B83D0E2}" srcId="{58453C51-5224-42E3-BFD3-CED9C378AD4C}" destId="{942A7F36-87DD-402D-A4BB-F6842CF312F1}" srcOrd="1" destOrd="0" parTransId="{D97B625F-CDC4-44AB-912F-82B57429F5F2}" sibTransId="{DC37C45D-6334-4B7D-B595-3A37619672CC}"/>
    <dgm:cxn modelId="{4B6D4C4D-CC1C-450B-B208-ED84F964108D}" type="presOf" srcId="{942A7F36-87DD-402D-A4BB-F6842CF312F1}" destId="{82370E5C-9AB1-4EAC-BFC7-A28F4868F2D0}" srcOrd="1" destOrd="0" presId="urn:microsoft.com/office/officeart/2005/8/layout/venn1"/>
    <dgm:cxn modelId="{114F8582-C5E1-48FD-ADA8-BBE6AC28AA8C}" srcId="{58453C51-5224-42E3-BFD3-CED9C378AD4C}" destId="{8AA44AD7-C0D1-4A8E-874D-9936E9EB0942}" srcOrd="2" destOrd="0" parTransId="{73BFCA1A-1759-4372-A072-A39CF85FB41D}" sibTransId="{75B09F31-85ED-46FA-8F4B-E8FB21AF669E}"/>
    <dgm:cxn modelId="{00497E94-FA08-4F5C-A677-0879EA5F7C87}" type="presOf" srcId="{942A7F36-87DD-402D-A4BB-F6842CF312F1}" destId="{0745DA1F-2B06-4CA6-A82B-165FA85CA1FC}" srcOrd="0" destOrd="0" presId="urn:microsoft.com/office/officeart/2005/8/layout/venn1"/>
    <dgm:cxn modelId="{9CC04CA2-1F98-4E43-A4E3-C881C3B32C3F}" type="presOf" srcId="{C310AA29-B425-41D6-9CD5-67AF07C8B3D8}" destId="{FF2837F0-42D8-41C1-98D7-AB0813EFC94B}" srcOrd="1" destOrd="0" presId="urn:microsoft.com/office/officeart/2005/8/layout/venn1"/>
    <dgm:cxn modelId="{BF2D82AC-618E-42C3-B11C-06FD5D5B92FA}" type="presOf" srcId="{58453C51-5224-42E3-BFD3-CED9C378AD4C}" destId="{A0050A41-1985-46B4-9B43-9CC34D3AAC92}" srcOrd="0" destOrd="0" presId="urn:microsoft.com/office/officeart/2005/8/layout/venn1"/>
    <dgm:cxn modelId="{6AEB1BE1-4E05-4432-A5CE-ED5757638A49}" type="presParOf" srcId="{A0050A41-1985-46B4-9B43-9CC34D3AAC92}" destId="{4083E4C7-BEBF-447C-AFB1-679A4F4F2AE2}" srcOrd="0" destOrd="0" presId="urn:microsoft.com/office/officeart/2005/8/layout/venn1"/>
    <dgm:cxn modelId="{AB9E0696-886C-4063-9125-4A48071158D3}" type="presParOf" srcId="{A0050A41-1985-46B4-9B43-9CC34D3AAC92}" destId="{A24F92C3-68B3-4B55-9F06-AFBD12DB8525}" srcOrd="1" destOrd="0" presId="urn:microsoft.com/office/officeart/2005/8/layout/venn1"/>
    <dgm:cxn modelId="{E713D6B5-5BE8-4924-AA57-F0DE8F843528}" type="presParOf" srcId="{A0050A41-1985-46B4-9B43-9CC34D3AAC92}" destId="{0745DA1F-2B06-4CA6-A82B-165FA85CA1FC}" srcOrd="2" destOrd="0" presId="urn:microsoft.com/office/officeart/2005/8/layout/venn1"/>
    <dgm:cxn modelId="{5C2C5B3C-7E4B-475F-A8F6-3921B2B1EE48}" type="presParOf" srcId="{A0050A41-1985-46B4-9B43-9CC34D3AAC92}" destId="{82370E5C-9AB1-4EAC-BFC7-A28F4868F2D0}" srcOrd="3" destOrd="0" presId="urn:microsoft.com/office/officeart/2005/8/layout/venn1"/>
    <dgm:cxn modelId="{9865949B-563A-4199-BA66-68B557BB5C99}" type="presParOf" srcId="{A0050A41-1985-46B4-9B43-9CC34D3AAC92}" destId="{5FDD6B2D-5214-4D1D-AC71-78CE91C45B5C}" srcOrd="4" destOrd="0" presId="urn:microsoft.com/office/officeart/2005/8/layout/venn1"/>
    <dgm:cxn modelId="{4A54B918-9661-4FA8-B8F2-1BC8721E10C6}" type="presParOf" srcId="{A0050A41-1985-46B4-9B43-9CC34D3AAC92}" destId="{D5E1FABC-4355-4A1E-A9A4-E529847741AE}" srcOrd="5" destOrd="0" presId="urn:microsoft.com/office/officeart/2005/8/layout/venn1"/>
    <dgm:cxn modelId="{E5D2686C-3546-4355-BA12-29A4A7A7FEC9}" type="presParOf" srcId="{A0050A41-1985-46B4-9B43-9CC34D3AAC92}" destId="{35293CED-2DAD-4276-94EC-53BC1B33A5D7}" srcOrd="6" destOrd="0" presId="urn:microsoft.com/office/officeart/2005/8/layout/venn1"/>
    <dgm:cxn modelId="{DF87F804-64B2-4BF3-ADE0-883AB12DD7C2}" type="presParOf" srcId="{A0050A41-1985-46B4-9B43-9CC34D3AAC92}" destId="{FF2837F0-42D8-41C1-98D7-AB0813EFC94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DA0A77-F379-4287-9C36-D77F665F97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6B4AE-2D70-47D9-8CBC-FBBD1D64BEC1}">
      <dgm:prSet/>
      <dgm:spPr/>
      <dgm:t>
        <a:bodyPr/>
        <a:lstStyle/>
        <a:p>
          <a:r>
            <a:rPr lang="en-CA" b="1"/>
            <a:t>FORMAT</a:t>
          </a:r>
          <a:endParaRPr lang="en-US"/>
        </a:p>
      </dgm:t>
    </dgm:pt>
    <dgm:pt modelId="{D3AF0DB1-9FE7-4A15-89E9-93139C422563}" type="parTrans" cxnId="{09877F61-880C-4157-B49B-1F2DCC1ACFBA}">
      <dgm:prSet/>
      <dgm:spPr/>
      <dgm:t>
        <a:bodyPr/>
        <a:lstStyle/>
        <a:p>
          <a:endParaRPr lang="en-US"/>
        </a:p>
      </dgm:t>
    </dgm:pt>
    <dgm:pt modelId="{4620CAE8-0927-4814-9936-E76E8BF1E31D}" type="sibTrans" cxnId="{09877F61-880C-4157-B49B-1F2DCC1ACFBA}">
      <dgm:prSet/>
      <dgm:spPr/>
      <dgm:t>
        <a:bodyPr/>
        <a:lstStyle/>
        <a:p>
          <a:endParaRPr lang="en-US"/>
        </a:p>
      </dgm:t>
    </dgm:pt>
    <dgm:pt modelId="{DD2F134F-ACDC-4725-A468-006E14ECEEC4}">
      <dgm:prSet/>
      <dgm:spPr/>
      <dgm:t>
        <a:bodyPr/>
        <a:lstStyle/>
        <a:p>
          <a:r>
            <a:rPr lang="en-CA" dirty="0"/>
            <a:t>1 hour guided sessions; weekly x 5</a:t>
          </a:r>
          <a:endParaRPr lang="en-US" dirty="0"/>
        </a:p>
      </dgm:t>
    </dgm:pt>
    <dgm:pt modelId="{EC53BDF8-B08F-4602-91E3-ACAF699EB65A}" type="parTrans" cxnId="{EE3C3083-17C9-4A79-9D2F-DD032B33E173}">
      <dgm:prSet/>
      <dgm:spPr/>
      <dgm:t>
        <a:bodyPr/>
        <a:lstStyle/>
        <a:p>
          <a:endParaRPr lang="en-US"/>
        </a:p>
      </dgm:t>
    </dgm:pt>
    <dgm:pt modelId="{E34F1C6F-E3D4-4030-AE0E-5682FBE003A6}" type="sibTrans" cxnId="{EE3C3083-17C9-4A79-9D2F-DD032B33E173}">
      <dgm:prSet/>
      <dgm:spPr/>
      <dgm:t>
        <a:bodyPr/>
        <a:lstStyle/>
        <a:p>
          <a:endParaRPr lang="en-US"/>
        </a:p>
      </dgm:t>
    </dgm:pt>
    <dgm:pt modelId="{A68584B7-4F2D-4DBF-A417-BB250C6F13A1}">
      <dgm:prSet/>
      <dgm:spPr/>
      <dgm:t>
        <a:bodyPr/>
        <a:lstStyle/>
        <a:p>
          <a:r>
            <a:rPr lang="en-CA" dirty="0"/>
            <a:t>Fully on-line; all resources available on website </a:t>
          </a:r>
          <a:endParaRPr lang="en-US" dirty="0"/>
        </a:p>
      </dgm:t>
    </dgm:pt>
    <dgm:pt modelId="{CEA5EDEB-095B-4739-AFD3-3CA3E44347AF}" type="parTrans" cxnId="{4E9C3793-D50E-4E67-9488-7ECEFC55A812}">
      <dgm:prSet/>
      <dgm:spPr/>
      <dgm:t>
        <a:bodyPr/>
        <a:lstStyle/>
        <a:p>
          <a:endParaRPr lang="en-US"/>
        </a:p>
      </dgm:t>
    </dgm:pt>
    <dgm:pt modelId="{B6509B38-C0A8-4235-B381-40C795071A34}" type="sibTrans" cxnId="{4E9C3793-D50E-4E67-9488-7ECEFC55A812}">
      <dgm:prSet/>
      <dgm:spPr/>
      <dgm:t>
        <a:bodyPr/>
        <a:lstStyle/>
        <a:p>
          <a:endParaRPr lang="en-US"/>
        </a:p>
      </dgm:t>
    </dgm:pt>
    <dgm:pt modelId="{1EA3327F-B238-4886-A73B-60EBEC80CE23}">
      <dgm:prSet/>
      <dgm:spPr/>
      <dgm:t>
        <a:bodyPr/>
        <a:lstStyle/>
        <a:p>
          <a:r>
            <a:rPr lang="en-CA" dirty="0"/>
            <a:t>Recorded for flexible access</a:t>
          </a:r>
          <a:endParaRPr lang="en-US" dirty="0"/>
        </a:p>
      </dgm:t>
    </dgm:pt>
    <dgm:pt modelId="{9E9A6BCD-33C8-4442-937F-0FE4C62ECF06}" type="parTrans" cxnId="{E20A073E-B562-429A-9182-E9F080FD389C}">
      <dgm:prSet/>
      <dgm:spPr/>
      <dgm:t>
        <a:bodyPr/>
        <a:lstStyle/>
        <a:p>
          <a:endParaRPr lang="en-US"/>
        </a:p>
      </dgm:t>
    </dgm:pt>
    <dgm:pt modelId="{B219FF3B-E896-4F3B-AA3F-A5F378940DC9}" type="sibTrans" cxnId="{E20A073E-B562-429A-9182-E9F080FD389C}">
      <dgm:prSet/>
      <dgm:spPr/>
      <dgm:t>
        <a:bodyPr/>
        <a:lstStyle/>
        <a:p>
          <a:endParaRPr lang="en-US"/>
        </a:p>
      </dgm:t>
    </dgm:pt>
    <dgm:pt modelId="{35D71F10-AD2C-4D54-B64F-8F190744351A}">
      <dgm:prSet/>
      <dgm:spPr/>
      <dgm:t>
        <a:bodyPr/>
        <a:lstStyle/>
        <a:p>
          <a:r>
            <a:rPr lang="en-CA"/>
            <a:t>Instructor: nursing and holistic practice background</a:t>
          </a:r>
          <a:endParaRPr lang="en-US"/>
        </a:p>
      </dgm:t>
    </dgm:pt>
    <dgm:pt modelId="{AF7150F8-59BA-4127-868A-E02E7D6EEC7E}" type="parTrans" cxnId="{C531351C-C5A5-4A9B-8795-2B743415E45A}">
      <dgm:prSet/>
      <dgm:spPr/>
      <dgm:t>
        <a:bodyPr/>
        <a:lstStyle/>
        <a:p>
          <a:endParaRPr lang="en-US"/>
        </a:p>
      </dgm:t>
    </dgm:pt>
    <dgm:pt modelId="{31B384C8-6A91-4FDE-898B-6C15B4E0956F}" type="sibTrans" cxnId="{C531351C-C5A5-4A9B-8795-2B743415E45A}">
      <dgm:prSet/>
      <dgm:spPr/>
      <dgm:t>
        <a:bodyPr/>
        <a:lstStyle/>
        <a:p>
          <a:endParaRPr lang="en-US"/>
        </a:p>
      </dgm:t>
    </dgm:pt>
    <dgm:pt modelId="{CFD4ECA2-EC09-42C6-8A6A-F0D182CA8965}">
      <dgm:prSet/>
      <dgm:spPr/>
      <dgm:t>
        <a:bodyPr/>
        <a:lstStyle/>
        <a:p>
          <a:r>
            <a:rPr lang="en-CA"/>
            <a:t>Mentored </a:t>
          </a:r>
          <a:r>
            <a:rPr lang="en-CA" dirty="0"/>
            <a:t>during; with 2 sessions post workshop</a:t>
          </a:r>
          <a:endParaRPr lang="en-US" dirty="0"/>
        </a:p>
      </dgm:t>
    </dgm:pt>
    <dgm:pt modelId="{C1DB10A6-4A70-4555-85F4-68BD30079BA8}" type="parTrans" cxnId="{0AA270B8-E1DF-44F9-ADB9-A20A9038E626}">
      <dgm:prSet/>
      <dgm:spPr/>
      <dgm:t>
        <a:bodyPr/>
        <a:lstStyle/>
        <a:p>
          <a:endParaRPr lang="en-US"/>
        </a:p>
      </dgm:t>
    </dgm:pt>
    <dgm:pt modelId="{B67BD259-20B8-4F05-821F-D74FFAF04F81}" type="sibTrans" cxnId="{0AA270B8-E1DF-44F9-ADB9-A20A9038E626}">
      <dgm:prSet/>
      <dgm:spPr/>
      <dgm:t>
        <a:bodyPr/>
        <a:lstStyle/>
        <a:p>
          <a:endParaRPr lang="en-US"/>
        </a:p>
      </dgm:t>
    </dgm:pt>
    <dgm:pt modelId="{85F74B39-7031-4BCD-9EA2-D533E1A8073C}">
      <dgm:prSet/>
      <dgm:spPr/>
      <dgm:t>
        <a:bodyPr/>
        <a:lstStyle/>
        <a:p>
          <a:r>
            <a:rPr lang="en-CA" dirty="0">
              <a:effectLst/>
              <a:ea typeface="Calibri" panose="020F0502020204030204" pitchFamily="34" charset="0"/>
            </a:rPr>
            <a:t>Resources for deeper learning provided.</a:t>
          </a:r>
          <a:endParaRPr lang="en-US" dirty="0"/>
        </a:p>
      </dgm:t>
    </dgm:pt>
    <dgm:pt modelId="{25B27FA4-9EF4-4943-A402-E165C5F4D2B8}" type="parTrans" cxnId="{93D92C67-1BC6-4D11-88E7-D3F0D1898591}">
      <dgm:prSet/>
      <dgm:spPr/>
      <dgm:t>
        <a:bodyPr/>
        <a:lstStyle/>
        <a:p>
          <a:endParaRPr lang="en-US"/>
        </a:p>
      </dgm:t>
    </dgm:pt>
    <dgm:pt modelId="{F095F66A-A39E-4923-AA3E-1AD0740C7F55}" type="sibTrans" cxnId="{93D92C67-1BC6-4D11-88E7-D3F0D1898591}">
      <dgm:prSet/>
      <dgm:spPr/>
      <dgm:t>
        <a:bodyPr/>
        <a:lstStyle/>
        <a:p>
          <a:endParaRPr lang="en-US"/>
        </a:p>
      </dgm:t>
    </dgm:pt>
    <dgm:pt modelId="{82FCACD6-96D1-4321-9570-2C94572295A8}">
      <dgm:prSet/>
      <dgm:spPr/>
      <dgm:t>
        <a:bodyPr/>
        <a:lstStyle/>
        <a:p>
          <a:r>
            <a:rPr lang="en-CA"/>
            <a:t>Experiential &amp; Self-reflective</a:t>
          </a:r>
          <a:endParaRPr lang="en-US"/>
        </a:p>
      </dgm:t>
    </dgm:pt>
    <dgm:pt modelId="{F8D85FCC-4FCD-4CDA-B445-B48CE9C8CB04}" type="parTrans" cxnId="{0C42B159-F9DB-4422-A1A5-6AF54BD5E4D0}">
      <dgm:prSet/>
      <dgm:spPr/>
      <dgm:t>
        <a:bodyPr/>
        <a:lstStyle/>
        <a:p>
          <a:endParaRPr lang="en-US"/>
        </a:p>
      </dgm:t>
    </dgm:pt>
    <dgm:pt modelId="{A39F5080-74B6-429C-A874-E4C86ADABFA8}" type="sibTrans" cxnId="{0C42B159-F9DB-4422-A1A5-6AF54BD5E4D0}">
      <dgm:prSet/>
      <dgm:spPr/>
      <dgm:t>
        <a:bodyPr/>
        <a:lstStyle/>
        <a:p>
          <a:endParaRPr lang="en-US"/>
        </a:p>
      </dgm:t>
    </dgm:pt>
    <dgm:pt modelId="{28C63519-1B58-4B9D-94C4-8EB427D083A9}" type="pres">
      <dgm:prSet presAssocID="{CDDA0A77-F379-4287-9C36-D77F665F97CA}" presName="linear" presStyleCnt="0">
        <dgm:presLayoutVars>
          <dgm:animLvl val="lvl"/>
          <dgm:resizeHandles val="exact"/>
        </dgm:presLayoutVars>
      </dgm:prSet>
      <dgm:spPr/>
    </dgm:pt>
    <dgm:pt modelId="{F9EA6583-70C7-4DFC-B295-341005E9F076}" type="pres">
      <dgm:prSet presAssocID="{6C46B4AE-2D70-47D9-8CBC-FBBD1D64BEC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E628024-31CD-46B7-A669-8409C0AC92A7}" type="pres">
      <dgm:prSet presAssocID="{4620CAE8-0927-4814-9936-E76E8BF1E31D}" presName="spacer" presStyleCnt="0"/>
      <dgm:spPr/>
    </dgm:pt>
    <dgm:pt modelId="{93F9112F-A903-4BDF-B8A7-BD0097F25721}" type="pres">
      <dgm:prSet presAssocID="{DD2F134F-ACDC-4725-A468-006E14ECEEC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5BCB22C-8AD6-4EBE-A22A-D18166EB1755}" type="pres">
      <dgm:prSet presAssocID="{E34F1C6F-E3D4-4030-AE0E-5682FBE003A6}" presName="spacer" presStyleCnt="0"/>
      <dgm:spPr/>
    </dgm:pt>
    <dgm:pt modelId="{DF60EA54-FEAD-418C-8F15-DC6E5D0F9584}" type="pres">
      <dgm:prSet presAssocID="{A68584B7-4F2D-4DBF-A417-BB250C6F13A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0986457-2992-4E8A-8645-5FA229E8D349}" type="pres">
      <dgm:prSet presAssocID="{B6509B38-C0A8-4235-B381-40C795071A34}" presName="spacer" presStyleCnt="0"/>
      <dgm:spPr/>
    </dgm:pt>
    <dgm:pt modelId="{B6682BA0-BE3D-45A9-89B8-6C05C19ABF08}" type="pres">
      <dgm:prSet presAssocID="{1EA3327F-B238-4886-A73B-60EBEC80CE2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8E42209-F411-4E05-AD2A-2823EFCFAB33}" type="pres">
      <dgm:prSet presAssocID="{B219FF3B-E896-4F3B-AA3F-A5F378940DC9}" presName="spacer" presStyleCnt="0"/>
      <dgm:spPr/>
    </dgm:pt>
    <dgm:pt modelId="{F9095A8D-92E3-4491-BF4B-C0BFC7F00C67}" type="pres">
      <dgm:prSet presAssocID="{35D71F10-AD2C-4D54-B64F-8F190744351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7D1B518-5F6E-4983-BB17-F4B8AA23B054}" type="pres">
      <dgm:prSet presAssocID="{31B384C8-6A91-4FDE-898B-6C15B4E0956F}" presName="spacer" presStyleCnt="0"/>
      <dgm:spPr/>
    </dgm:pt>
    <dgm:pt modelId="{AC32F47C-C875-44D6-A6FE-ED6B6BE41CC2}" type="pres">
      <dgm:prSet presAssocID="{CFD4ECA2-EC09-42C6-8A6A-F0D182CA896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A7AE4CC-1241-451F-A2A4-C3C1AA8FD4F4}" type="pres">
      <dgm:prSet presAssocID="{B67BD259-20B8-4F05-821F-D74FFAF04F81}" presName="spacer" presStyleCnt="0"/>
      <dgm:spPr/>
    </dgm:pt>
    <dgm:pt modelId="{530E566C-A74F-48D2-B269-0D513D2CC905}" type="pres">
      <dgm:prSet presAssocID="{85F74B39-7031-4BCD-9EA2-D533E1A8073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7A80EF6-CD62-41D5-90EE-E1D883CB7AE8}" type="pres">
      <dgm:prSet presAssocID="{F095F66A-A39E-4923-AA3E-1AD0740C7F55}" presName="spacer" presStyleCnt="0"/>
      <dgm:spPr/>
    </dgm:pt>
    <dgm:pt modelId="{ADE4FE1A-1F24-4C5B-9316-636559575473}" type="pres">
      <dgm:prSet presAssocID="{82FCACD6-96D1-4321-9570-2C94572295A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531351C-C5A5-4A9B-8795-2B743415E45A}" srcId="{CDDA0A77-F379-4287-9C36-D77F665F97CA}" destId="{35D71F10-AD2C-4D54-B64F-8F190744351A}" srcOrd="4" destOrd="0" parTransId="{AF7150F8-59BA-4127-868A-E02E7D6EEC7E}" sibTransId="{31B384C8-6A91-4FDE-898B-6C15B4E0956F}"/>
    <dgm:cxn modelId="{4123B93C-1638-4927-9670-85F1BB586A27}" type="presOf" srcId="{CFD4ECA2-EC09-42C6-8A6A-F0D182CA8965}" destId="{AC32F47C-C875-44D6-A6FE-ED6B6BE41CC2}" srcOrd="0" destOrd="0" presId="urn:microsoft.com/office/officeart/2005/8/layout/vList2"/>
    <dgm:cxn modelId="{E20A073E-B562-429A-9182-E9F080FD389C}" srcId="{CDDA0A77-F379-4287-9C36-D77F665F97CA}" destId="{1EA3327F-B238-4886-A73B-60EBEC80CE23}" srcOrd="3" destOrd="0" parTransId="{9E9A6BCD-33C8-4442-937F-0FE4C62ECF06}" sibTransId="{B219FF3B-E896-4F3B-AA3F-A5F378940DC9}"/>
    <dgm:cxn modelId="{09877F61-880C-4157-B49B-1F2DCC1ACFBA}" srcId="{CDDA0A77-F379-4287-9C36-D77F665F97CA}" destId="{6C46B4AE-2D70-47D9-8CBC-FBBD1D64BEC1}" srcOrd="0" destOrd="0" parTransId="{D3AF0DB1-9FE7-4A15-89E9-93139C422563}" sibTransId="{4620CAE8-0927-4814-9936-E76E8BF1E31D}"/>
    <dgm:cxn modelId="{93D92C67-1BC6-4D11-88E7-D3F0D1898591}" srcId="{CDDA0A77-F379-4287-9C36-D77F665F97CA}" destId="{85F74B39-7031-4BCD-9EA2-D533E1A8073C}" srcOrd="6" destOrd="0" parTransId="{25B27FA4-9EF4-4943-A402-E165C5F4D2B8}" sibTransId="{F095F66A-A39E-4923-AA3E-1AD0740C7F55}"/>
    <dgm:cxn modelId="{AC942548-BAF6-4A01-9A29-8CF4153A707D}" type="presOf" srcId="{35D71F10-AD2C-4D54-B64F-8F190744351A}" destId="{F9095A8D-92E3-4491-BF4B-C0BFC7F00C67}" srcOrd="0" destOrd="0" presId="urn:microsoft.com/office/officeart/2005/8/layout/vList2"/>
    <dgm:cxn modelId="{6877814B-15EC-4EB3-92B7-9FFBB7C17B98}" type="presOf" srcId="{CDDA0A77-F379-4287-9C36-D77F665F97CA}" destId="{28C63519-1B58-4B9D-94C4-8EB427D083A9}" srcOrd="0" destOrd="0" presId="urn:microsoft.com/office/officeart/2005/8/layout/vList2"/>
    <dgm:cxn modelId="{0C42B159-F9DB-4422-A1A5-6AF54BD5E4D0}" srcId="{CDDA0A77-F379-4287-9C36-D77F665F97CA}" destId="{82FCACD6-96D1-4321-9570-2C94572295A8}" srcOrd="7" destOrd="0" parTransId="{F8D85FCC-4FCD-4CDA-B445-B48CE9C8CB04}" sibTransId="{A39F5080-74B6-429C-A874-E4C86ADABFA8}"/>
    <dgm:cxn modelId="{EE3C3083-17C9-4A79-9D2F-DD032B33E173}" srcId="{CDDA0A77-F379-4287-9C36-D77F665F97CA}" destId="{DD2F134F-ACDC-4725-A468-006E14ECEEC4}" srcOrd="1" destOrd="0" parTransId="{EC53BDF8-B08F-4602-91E3-ACAF699EB65A}" sibTransId="{E34F1C6F-E3D4-4030-AE0E-5682FBE003A6}"/>
    <dgm:cxn modelId="{4E0F6A87-6F7B-4C8F-BE52-CDAF084AC5F6}" type="presOf" srcId="{1EA3327F-B238-4886-A73B-60EBEC80CE23}" destId="{B6682BA0-BE3D-45A9-89B8-6C05C19ABF08}" srcOrd="0" destOrd="0" presId="urn:microsoft.com/office/officeart/2005/8/layout/vList2"/>
    <dgm:cxn modelId="{4E9C3793-D50E-4E67-9488-7ECEFC55A812}" srcId="{CDDA0A77-F379-4287-9C36-D77F665F97CA}" destId="{A68584B7-4F2D-4DBF-A417-BB250C6F13A1}" srcOrd="2" destOrd="0" parTransId="{CEA5EDEB-095B-4739-AFD3-3CA3E44347AF}" sibTransId="{B6509B38-C0A8-4235-B381-40C795071A34}"/>
    <dgm:cxn modelId="{0AA270B8-E1DF-44F9-ADB9-A20A9038E626}" srcId="{CDDA0A77-F379-4287-9C36-D77F665F97CA}" destId="{CFD4ECA2-EC09-42C6-8A6A-F0D182CA8965}" srcOrd="5" destOrd="0" parTransId="{C1DB10A6-4A70-4555-85F4-68BD30079BA8}" sibTransId="{B67BD259-20B8-4F05-821F-D74FFAF04F81}"/>
    <dgm:cxn modelId="{BF73BCC1-CEF5-4AF6-95EA-CCF55D9B5212}" type="presOf" srcId="{A68584B7-4F2D-4DBF-A417-BB250C6F13A1}" destId="{DF60EA54-FEAD-418C-8F15-DC6E5D0F9584}" srcOrd="0" destOrd="0" presId="urn:microsoft.com/office/officeart/2005/8/layout/vList2"/>
    <dgm:cxn modelId="{ADD45EC9-BDF9-4A35-BCD4-14FAB80E9EC6}" type="presOf" srcId="{85F74B39-7031-4BCD-9EA2-D533E1A8073C}" destId="{530E566C-A74F-48D2-B269-0D513D2CC905}" srcOrd="0" destOrd="0" presId="urn:microsoft.com/office/officeart/2005/8/layout/vList2"/>
    <dgm:cxn modelId="{B4AEEECC-E729-4E74-8096-3F83D7662B48}" type="presOf" srcId="{DD2F134F-ACDC-4725-A468-006E14ECEEC4}" destId="{93F9112F-A903-4BDF-B8A7-BD0097F25721}" srcOrd="0" destOrd="0" presId="urn:microsoft.com/office/officeart/2005/8/layout/vList2"/>
    <dgm:cxn modelId="{32EE5EF0-29F7-4441-B5E9-307F78AED963}" type="presOf" srcId="{6C46B4AE-2D70-47D9-8CBC-FBBD1D64BEC1}" destId="{F9EA6583-70C7-4DFC-B295-341005E9F076}" srcOrd="0" destOrd="0" presId="urn:microsoft.com/office/officeart/2005/8/layout/vList2"/>
    <dgm:cxn modelId="{C070FAF1-009E-42C5-80C2-0D13E94050F7}" type="presOf" srcId="{82FCACD6-96D1-4321-9570-2C94572295A8}" destId="{ADE4FE1A-1F24-4C5B-9316-636559575473}" srcOrd="0" destOrd="0" presId="urn:microsoft.com/office/officeart/2005/8/layout/vList2"/>
    <dgm:cxn modelId="{54805AB7-4026-4420-B459-FC8F6C6D4A02}" type="presParOf" srcId="{28C63519-1B58-4B9D-94C4-8EB427D083A9}" destId="{F9EA6583-70C7-4DFC-B295-341005E9F076}" srcOrd="0" destOrd="0" presId="urn:microsoft.com/office/officeart/2005/8/layout/vList2"/>
    <dgm:cxn modelId="{25722147-8380-44FC-B9CC-50DB1DD7888F}" type="presParOf" srcId="{28C63519-1B58-4B9D-94C4-8EB427D083A9}" destId="{CE628024-31CD-46B7-A669-8409C0AC92A7}" srcOrd="1" destOrd="0" presId="urn:microsoft.com/office/officeart/2005/8/layout/vList2"/>
    <dgm:cxn modelId="{901E0DC8-C59D-4A56-BA85-AA1353C2D7EF}" type="presParOf" srcId="{28C63519-1B58-4B9D-94C4-8EB427D083A9}" destId="{93F9112F-A903-4BDF-B8A7-BD0097F25721}" srcOrd="2" destOrd="0" presId="urn:microsoft.com/office/officeart/2005/8/layout/vList2"/>
    <dgm:cxn modelId="{30DF84A0-E5EE-4012-80BC-BA684F9688D1}" type="presParOf" srcId="{28C63519-1B58-4B9D-94C4-8EB427D083A9}" destId="{35BCB22C-8AD6-4EBE-A22A-D18166EB1755}" srcOrd="3" destOrd="0" presId="urn:microsoft.com/office/officeart/2005/8/layout/vList2"/>
    <dgm:cxn modelId="{2EF07CB7-4BFD-4AE5-B9FB-22419897FC3B}" type="presParOf" srcId="{28C63519-1B58-4B9D-94C4-8EB427D083A9}" destId="{DF60EA54-FEAD-418C-8F15-DC6E5D0F9584}" srcOrd="4" destOrd="0" presId="urn:microsoft.com/office/officeart/2005/8/layout/vList2"/>
    <dgm:cxn modelId="{D6718C3D-41C7-4F4E-BDAE-0CB4F2073806}" type="presParOf" srcId="{28C63519-1B58-4B9D-94C4-8EB427D083A9}" destId="{F0986457-2992-4E8A-8645-5FA229E8D349}" srcOrd="5" destOrd="0" presId="urn:microsoft.com/office/officeart/2005/8/layout/vList2"/>
    <dgm:cxn modelId="{C90C5C64-F6C4-43AB-B0E6-82E2547AEF8B}" type="presParOf" srcId="{28C63519-1B58-4B9D-94C4-8EB427D083A9}" destId="{B6682BA0-BE3D-45A9-89B8-6C05C19ABF08}" srcOrd="6" destOrd="0" presId="urn:microsoft.com/office/officeart/2005/8/layout/vList2"/>
    <dgm:cxn modelId="{F300BC89-7BD0-4295-92E1-4573A666AFF3}" type="presParOf" srcId="{28C63519-1B58-4B9D-94C4-8EB427D083A9}" destId="{D8E42209-F411-4E05-AD2A-2823EFCFAB33}" srcOrd="7" destOrd="0" presId="urn:microsoft.com/office/officeart/2005/8/layout/vList2"/>
    <dgm:cxn modelId="{136DB258-FF27-4278-A09F-1AAA321054FF}" type="presParOf" srcId="{28C63519-1B58-4B9D-94C4-8EB427D083A9}" destId="{F9095A8D-92E3-4491-BF4B-C0BFC7F00C67}" srcOrd="8" destOrd="0" presId="urn:microsoft.com/office/officeart/2005/8/layout/vList2"/>
    <dgm:cxn modelId="{618C1AEF-D178-45C1-ACAB-7C904FEFAC2B}" type="presParOf" srcId="{28C63519-1B58-4B9D-94C4-8EB427D083A9}" destId="{17D1B518-5F6E-4983-BB17-F4B8AA23B054}" srcOrd="9" destOrd="0" presId="urn:microsoft.com/office/officeart/2005/8/layout/vList2"/>
    <dgm:cxn modelId="{DD36FCDE-A3A9-49F3-83B9-7EB1DCA5D1E1}" type="presParOf" srcId="{28C63519-1B58-4B9D-94C4-8EB427D083A9}" destId="{AC32F47C-C875-44D6-A6FE-ED6B6BE41CC2}" srcOrd="10" destOrd="0" presId="urn:microsoft.com/office/officeart/2005/8/layout/vList2"/>
    <dgm:cxn modelId="{48C82969-AA38-44A6-A341-E0A7E3AC011C}" type="presParOf" srcId="{28C63519-1B58-4B9D-94C4-8EB427D083A9}" destId="{CA7AE4CC-1241-451F-A2A4-C3C1AA8FD4F4}" srcOrd="11" destOrd="0" presId="urn:microsoft.com/office/officeart/2005/8/layout/vList2"/>
    <dgm:cxn modelId="{C408413F-F409-4676-86CD-21D97714DACA}" type="presParOf" srcId="{28C63519-1B58-4B9D-94C4-8EB427D083A9}" destId="{530E566C-A74F-48D2-B269-0D513D2CC905}" srcOrd="12" destOrd="0" presId="urn:microsoft.com/office/officeart/2005/8/layout/vList2"/>
    <dgm:cxn modelId="{AE0BD4D2-74E9-41D9-93CF-386CA18395BB}" type="presParOf" srcId="{28C63519-1B58-4B9D-94C4-8EB427D083A9}" destId="{57A80EF6-CD62-41D5-90EE-E1D883CB7AE8}" srcOrd="13" destOrd="0" presId="urn:microsoft.com/office/officeart/2005/8/layout/vList2"/>
    <dgm:cxn modelId="{707F8945-0AB9-41AA-BC7F-D9ED572C6C4F}" type="presParOf" srcId="{28C63519-1B58-4B9D-94C4-8EB427D083A9}" destId="{ADE4FE1A-1F24-4C5B-9316-63655957547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C0DF04-2A6F-4396-BC65-BBE1F8A11900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0180CB-D8A4-4DE6-9D68-5B572493149D}">
      <dgm:prSet/>
      <dgm:spPr/>
      <dgm:t>
        <a:bodyPr/>
        <a:lstStyle/>
        <a:p>
          <a:endParaRPr lang="en-US" dirty="0"/>
        </a:p>
      </dgm:t>
    </dgm:pt>
    <dgm:pt modelId="{A140009E-6495-4C13-9E3F-4A35C65F4699}" type="parTrans" cxnId="{462B3226-C54D-44D0-A0FB-02295B865113}">
      <dgm:prSet/>
      <dgm:spPr/>
      <dgm:t>
        <a:bodyPr/>
        <a:lstStyle/>
        <a:p>
          <a:endParaRPr lang="en-US"/>
        </a:p>
      </dgm:t>
    </dgm:pt>
    <dgm:pt modelId="{13403FBB-3B96-46C5-A584-FD0EB6082F6B}" type="sibTrans" cxnId="{462B3226-C54D-44D0-A0FB-02295B865113}">
      <dgm:prSet/>
      <dgm:spPr/>
      <dgm:t>
        <a:bodyPr/>
        <a:lstStyle/>
        <a:p>
          <a:endParaRPr lang="en-US"/>
        </a:p>
      </dgm:t>
    </dgm:pt>
    <dgm:pt modelId="{AAB5163E-FE6E-4878-8651-9E12426650BE}">
      <dgm:prSet/>
      <dgm:spPr/>
      <dgm:t>
        <a:bodyPr/>
        <a:lstStyle/>
        <a:p>
          <a:r>
            <a:rPr lang="en-US" b="1" dirty="0"/>
            <a:t>By the end of the course, participants will be able to:</a:t>
          </a:r>
        </a:p>
      </dgm:t>
    </dgm:pt>
    <dgm:pt modelId="{E00029DA-D952-4183-95C6-0378EFE4CEDB}" type="parTrans" cxnId="{EB210CFE-BE81-4C5B-8264-2D8FA8BEF61F}">
      <dgm:prSet/>
      <dgm:spPr/>
      <dgm:t>
        <a:bodyPr/>
        <a:lstStyle/>
        <a:p>
          <a:endParaRPr lang="en-US"/>
        </a:p>
      </dgm:t>
    </dgm:pt>
    <dgm:pt modelId="{78AC45DE-76FC-450D-9880-C97435735692}" type="sibTrans" cxnId="{EB210CFE-BE81-4C5B-8264-2D8FA8BEF61F}">
      <dgm:prSet/>
      <dgm:spPr/>
      <dgm:t>
        <a:bodyPr/>
        <a:lstStyle/>
        <a:p>
          <a:endParaRPr lang="en-US"/>
        </a:p>
      </dgm:t>
    </dgm:pt>
    <dgm:pt modelId="{33C63667-EBB9-48EA-8990-C1FDB1E5072B}">
      <dgm:prSet custT="1"/>
      <dgm:spPr/>
      <dgm:t>
        <a:bodyPr/>
        <a:lstStyle/>
        <a:p>
          <a:r>
            <a:rPr lang="en-US" sz="1200" dirty="0"/>
            <a:t>Demonstrate</a:t>
          </a:r>
        </a:p>
      </dgm:t>
    </dgm:pt>
    <dgm:pt modelId="{7DC3D979-ED34-4074-A6C3-E3947BAB7A58}" type="parTrans" cxnId="{2BEA4A46-10CA-4DA8-BCCF-3D30D6D970E6}">
      <dgm:prSet/>
      <dgm:spPr/>
      <dgm:t>
        <a:bodyPr/>
        <a:lstStyle/>
        <a:p>
          <a:endParaRPr lang="en-US"/>
        </a:p>
      </dgm:t>
    </dgm:pt>
    <dgm:pt modelId="{F3756AD5-9F24-4F5D-83F9-B87E7E91D4B0}" type="sibTrans" cxnId="{2BEA4A46-10CA-4DA8-BCCF-3D30D6D970E6}">
      <dgm:prSet/>
      <dgm:spPr/>
      <dgm:t>
        <a:bodyPr/>
        <a:lstStyle/>
        <a:p>
          <a:endParaRPr lang="en-US"/>
        </a:p>
      </dgm:t>
    </dgm:pt>
    <dgm:pt modelId="{0FD233B5-8519-429E-BD0D-968E7ADA0DA7}">
      <dgm:prSet/>
      <dgm:spPr/>
      <dgm:t>
        <a:bodyPr/>
        <a:lstStyle/>
        <a:p>
          <a:r>
            <a:rPr lang="en-US" dirty="0"/>
            <a:t>a foundational knowledge of the concepts of holistic health and holistic self-care, </a:t>
          </a:r>
        </a:p>
      </dgm:t>
    </dgm:pt>
    <dgm:pt modelId="{5A3F686D-2ABF-49EF-AEEF-3619CB21F71B}" type="parTrans" cxnId="{84744BEC-EC6B-4718-A77E-AF7900F830DE}">
      <dgm:prSet/>
      <dgm:spPr/>
      <dgm:t>
        <a:bodyPr/>
        <a:lstStyle/>
        <a:p>
          <a:endParaRPr lang="en-US"/>
        </a:p>
      </dgm:t>
    </dgm:pt>
    <dgm:pt modelId="{6A32E58D-5ABA-47BC-82B9-010F589F1448}" type="sibTrans" cxnId="{84744BEC-EC6B-4718-A77E-AF7900F830DE}">
      <dgm:prSet/>
      <dgm:spPr/>
      <dgm:t>
        <a:bodyPr/>
        <a:lstStyle/>
        <a:p>
          <a:endParaRPr lang="en-US"/>
        </a:p>
      </dgm:t>
    </dgm:pt>
    <dgm:pt modelId="{07FA1B00-6172-4D44-A1D0-AA6F1A6CEA8B}">
      <dgm:prSet custT="1"/>
      <dgm:spPr/>
      <dgm:t>
        <a:bodyPr/>
        <a:lstStyle/>
        <a:p>
          <a:r>
            <a:rPr lang="en-US" sz="1200" dirty="0"/>
            <a:t>Utilize</a:t>
          </a:r>
        </a:p>
      </dgm:t>
    </dgm:pt>
    <dgm:pt modelId="{505B245C-9701-4A13-BCE2-879BED9277E1}" type="parTrans" cxnId="{723BC9C3-0784-4628-9DF9-A3B5B54F8917}">
      <dgm:prSet/>
      <dgm:spPr/>
      <dgm:t>
        <a:bodyPr/>
        <a:lstStyle/>
        <a:p>
          <a:endParaRPr lang="en-US"/>
        </a:p>
      </dgm:t>
    </dgm:pt>
    <dgm:pt modelId="{E1B28706-5240-4614-BEDD-4A6AC8A97066}" type="sibTrans" cxnId="{723BC9C3-0784-4628-9DF9-A3B5B54F8917}">
      <dgm:prSet/>
      <dgm:spPr/>
      <dgm:t>
        <a:bodyPr/>
        <a:lstStyle/>
        <a:p>
          <a:endParaRPr lang="en-US"/>
        </a:p>
      </dgm:t>
    </dgm:pt>
    <dgm:pt modelId="{E9868DEC-7BC7-40BB-9E44-4464787A54B4}">
      <dgm:prSet/>
      <dgm:spPr/>
      <dgm:t>
        <a:bodyPr/>
        <a:lstStyle/>
        <a:p>
          <a:r>
            <a:rPr lang="en-US" dirty="0"/>
            <a:t>a holistically based self-assessment tool </a:t>
          </a:r>
        </a:p>
      </dgm:t>
    </dgm:pt>
    <dgm:pt modelId="{EF02FE05-97EE-4F33-A721-9484434E4106}" type="parTrans" cxnId="{120178C6-7C9A-4B14-95C5-FE532E1861F8}">
      <dgm:prSet/>
      <dgm:spPr/>
      <dgm:t>
        <a:bodyPr/>
        <a:lstStyle/>
        <a:p>
          <a:endParaRPr lang="en-US"/>
        </a:p>
      </dgm:t>
    </dgm:pt>
    <dgm:pt modelId="{56B8A974-15F7-4183-829F-E5C3DA3E6956}" type="sibTrans" cxnId="{120178C6-7C9A-4B14-95C5-FE532E1861F8}">
      <dgm:prSet/>
      <dgm:spPr/>
      <dgm:t>
        <a:bodyPr/>
        <a:lstStyle/>
        <a:p>
          <a:endParaRPr lang="en-US"/>
        </a:p>
      </dgm:t>
    </dgm:pt>
    <dgm:pt modelId="{702AA9F2-EC5D-41CC-9A5A-FD89814A2BA8}">
      <dgm:prSet custT="1"/>
      <dgm:spPr/>
      <dgm:t>
        <a:bodyPr/>
        <a:lstStyle/>
        <a:p>
          <a:r>
            <a:rPr lang="en-US" sz="1200" dirty="0"/>
            <a:t>Identify</a:t>
          </a:r>
        </a:p>
      </dgm:t>
    </dgm:pt>
    <dgm:pt modelId="{CE12FF65-04F8-4817-AAEC-A8C93F44A9DD}" type="parTrans" cxnId="{668A6B4F-0F7C-44EA-8971-842B269E4D9A}">
      <dgm:prSet/>
      <dgm:spPr/>
      <dgm:t>
        <a:bodyPr/>
        <a:lstStyle/>
        <a:p>
          <a:endParaRPr lang="en-US"/>
        </a:p>
      </dgm:t>
    </dgm:pt>
    <dgm:pt modelId="{89CA2F1A-E407-483B-92C1-E1C8689DCDC4}" type="sibTrans" cxnId="{668A6B4F-0F7C-44EA-8971-842B269E4D9A}">
      <dgm:prSet/>
      <dgm:spPr/>
      <dgm:t>
        <a:bodyPr/>
        <a:lstStyle/>
        <a:p>
          <a:endParaRPr lang="en-US"/>
        </a:p>
      </dgm:t>
    </dgm:pt>
    <dgm:pt modelId="{18E83600-01DB-426B-B397-12DDF4FF1FA9}">
      <dgm:prSet/>
      <dgm:spPr/>
      <dgm:t>
        <a:bodyPr/>
        <a:lstStyle/>
        <a:p>
          <a:r>
            <a:rPr lang="en-US" dirty="0"/>
            <a:t>holistic aspects of Self (physical, emotional, mental, and spiritual) that require support</a:t>
          </a:r>
        </a:p>
      </dgm:t>
    </dgm:pt>
    <dgm:pt modelId="{08A8A0DE-F793-4CD6-AE88-26DBDDEA609C}" type="parTrans" cxnId="{65890C78-B725-451C-A0A6-CFD473A28F53}">
      <dgm:prSet/>
      <dgm:spPr/>
      <dgm:t>
        <a:bodyPr/>
        <a:lstStyle/>
        <a:p>
          <a:endParaRPr lang="en-US"/>
        </a:p>
      </dgm:t>
    </dgm:pt>
    <dgm:pt modelId="{7DB795AA-2FCE-4520-80F9-7E3BA405FBFB}" type="sibTrans" cxnId="{65890C78-B725-451C-A0A6-CFD473A28F53}">
      <dgm:prSet/>
      <dgm:spPr/>
      <dgm:t>
        <a:bodyPr/>
        <a:lstStyle/>
        <a:p>
          <a:endParaRPr lang="en-US"/>
        </a:p>
      </dgm:t>
    </dgm:pt>
    <dgm:pt modelId="{C2A86957-93B5-455A-86E9-65DD06CA86DA}">
      <dgm:prSet custT="1"/>
      <dgm:spPr/>
      <dgm:t>
        <a:bodyPr/>
        <a:lstStyle/>
        <a:p>
          <a:r>
            <a:rPr lang="en-US" sz="1200" dirty="0"/>
            <a:t>Identify</a:t>
          </a:r>
        </a:p>
      </dgm:t>
    </dgm:pt>
    <dgm:pt modelId="{C3C1A6AB-8A76-45B1-A800-5DEECC908771}" type="parTrans" cxnId="{AFF2166B-823A-4E5F-85BA-2B8341D6DE8D}">
      <dgm:prSet/>
      <dgm:spPr/>
      <dgm:t>
        <a:bodyPr/>
        <a:lstStyle/>
        <a:p>
          <a:endParaRPr lang="en-US"/>
        </a:p>
      </dgm:t>
    </dgm:pt>
    <dgm:pt modelId="{392136D1-FAC3-49E8-9BD0-15AE4113CF84}" type="sibTrans" cxnId="{AFF2166B-823A-4E5F-85BA-2B8341D6DE8D}">
      <dgm:prSet/>
      <dgm:spPr/>
      <dgm:t>
        <a:bodyPr/>
        <a:lstStyle/>
        <a:p>
          <a:endParaRPr lang="en-US"/>
        </a:p>
      </dgm:t>
    </dgm:pt>
    <dgm:pt modelId="{C2050129-771C-43EB-8A1B-621C1DEB8036}">
      <dgm:prSet/>
      <dgm:spPr/>
      <dgm:t>
        <a:bodyPr/>
        <a:lstStyle/>
        <a:p>
          <a:r>
            <a:rPr lang="en-US" dirty="0"/>
            <a:t>internal &amp; external resources to support an individualized plan</a:t>
          </a:r>
        </a:p>
      </dgm:t>
    </dgm:pt>
    <dgm:pt modelId="{42F44615-4998-4B9B-AA83-2524826D04C6}" type="parTrans" cxnId="{3CC530B0-639E-4AA5-9A33-239847001799}">
      <dgm:prSet/>
      <dgm:spPr/>
      <dgm:t>
        <a:bodyPr/>
        <a:lstStyle/>
        <a:p>
          <a:endParaRPr lang="en-US"/>
        </a:p>
      </dgm:t>
    </dgm:pt>
    <dgm:pt modelId="{6E7CC9C0-7CC3-4D7C-A523-994C54C43586}" type="sibTrans" cxnId="{3CC530B0-639E-4AA5-9A33-239847001799}">
      <dgm:prSet/>
      <dgm:spPr/>
      <dgm:t>
        <a:bodyPr/>
        <a:lstStyle/>
        <a:p>
          <a:endParaRPr lang="en-US"/>
        </a:p>
      </dgm:t>
    </dgm:pt>
    <dgm:pt modelId="{E8D0F349-0018-45C8-A8F2-71FBA1CBD5C4}">
      <dgm:prSet custT="1"/>
      <dgm:spPr/>
      <dgm:t>
        <a:bodyPr/>
        <a:lstStyle/>
        <a:p>
          <a:r>
            <a:rPr lang="en-US" sz="1200" dirty="0"/>
            <a:t>Implement and embody</a:t>
          </a:r>
        </a:p>
      </dgm:t>
    </dgm:pt>
    <dgm:pt modelId="{02C26255-8B19-497A-B6B1-D88F00DE76B5}" type="parTrans" cxnId="{5B8165C0-C534-43B9-820C-9D757AD676CD}">
      <dgm:prSet/>
      <dgm:spPr/>
      <dgm:t>
        <a:bodyPr/>
        <a:lstStyle/>
        <a:p>
          <a:endParaRPr lang="en-US"/>
        </a:p>
      </dgm:t>
    </dgm:pt>
    <dgm:pt modelId="{D7F94FD8-9873-4F68-A6F2-8628D6F6ED28}" type="sibTrans" cxnId="{5B8165C0-C534-43B9-820C-9D757AD676CD}">
      <dgm:prSet/>
      <dgm:spPr/>
      <dgm:t>
        <a:bodyPr/>
        <a:lstStyle/>
        <a:p>
          <a:endParaRPr lang="en-US"/>
        </a:p>
      </dgm:t>
    </dgm:pt>
    <dgm:pt modelId="{6562817D-F33D-41EB-9A7A-5ED0909F5C1E}">
      <dgm:prSet/>
      <dgm:spPr/>
      <dgm:t>
        <a:bodyPr/>
        <a:lstStyle/>
        <a:p>
          <a:r>
            <a:rPr lang="en-US" dirty="0"/>
            <a:t>an individualized, holistic self-care plan supportive of their personal and work environments</a:t>
          </a:r>
        </a:p>
      </dgm:t>
    </dgm:pt>
    <dgm:pt modelId="{0AF3F7BF-8970-4A31-B410-D8F76DE67D81}" type="parTrans" cxnId="{2D98BE83-E781-40B5-825E-93E5B9A12F62}">
      <dgm:prSet/>
      <dgm:spPr/>
      <dgm:t>
        <a:bodyPr/>
        <a:lstStyle/>
        <a:p>
          <a:endParaRPr lang="en-US"/>
        </a:p>
      </dgm:t>
    </dgm:pt>
    <dgm:pt modelId="{399BB1C1-CC09-4F4E-A5B7-925590DD3B22}" type="sibTrans" cxnId="{2D98BE83-E781-40B5-825E-93E5B9A12F62}">
      <dgm:prSet/>
      <dgm:spPr/>
      <dgm:t>
        <a:bodyPr/>
        <a:lstStyle/>
        <a:p>
          <a:endParaRPr lang="en-US"/>
        </a:p>
      </dgm:t>
    </dgm:pt>
    <dgm:pt modelId="{E14D2FCF-D3D3-41B8-810F-C5F6DADDE956}">
      <dgm:prSet custT="1"/>
      <dgm:spPr/>
      <dgm:t>
        <a:bodyPr/>
        <a:lstStyle/>
        <a:p>
          <a:r>
            <a:rPr lang="en-US" sz="1200" dirty="0"/>
            <a:t>Evaluate</a:t>
          </a:r>
        </a:p>
      </dgm:t>
    </dgm:pt>
    <dgm:pt modelId="{6060F77E-5C1C-46F4-93E6-059E17B276D3}" type="parTrans" cxnId="{1571B4B4-5CD0-4563-BA94-474EEEC041EA}">
      <dgm:prSet/>
      <dgm:spPr/>
      <dgm:t>
        <a:bodyPr/>
        <a:lstStyle/>
        <a:p>
          <a:endParaRPr lang="en-US"/>
        </a:p>
      </dgm:t>
    </dgm:pt>
    <dgm:pt modelId="{497D0926-F042-449C-BC95-6FE33D66F8E7}" type="sibTrans" cxnId="{1571B4B4-5CD0-4563-BA94-474EEEC041EA}">
      <dgm:prSet/>
      <dgm:spPr/>
      <dgm:t>
        <a:bodyPr/>
        <a:lstStyle/>
        <a:p>
          <a:endParaRPr lang="en-US"/>
        </a:p>
      </dgm:t>
    </dgm:pt>
    <dgm:pt modelId="{DF13F19C-FDAF-46F1-91BE-5F39C5C1D834}">
      <dgm:prSet/>
      <dgm:spPr/>
      <dgm:t>
        <a:bodyPr/>
        <a:lstStyle/>
        <a:p>
          <a:r>
            <a:rPr lang="en-US" dirty="0"/>
            <a:t>effectiveness of their self-care plan, fine-tuning as necessary</a:t>
          </a:r>
        </a:p>
      </dgm:t>
    </dgm:pt>
    <dgm:pt modelId="{D31DE18E-C51E-4596-B61C-D369D5D5DBEF}" type="parTrans" cxnId="{345C63FB-A824-4953-BB3A-1064A3D0448F}">
      <dgm:prSet/>
      <dgm:spPr/>
      <dgm:t>
        <a:bodyPr/>
        <a:lstStyle/>
        <a:p>
          <a:endParaRPr lang="en-US"/>
        </a:p>
      </dgm:t>
    </dgm:pt>
    <dgm:pt modelId="{4D89BF39-8F9C-4E7D-9D60-628650BEEF20}" type="sibTrans" cxnId="{345C63FB-A824-4953-BB3A-1064A3D0448F}">
      <dgm:prSet/>
      <dgm:spPr/>
      <dgm:t>
        <a:bodyPr/>
        <a:lstStyle/>
        <a:p>
          <a:endParaRPr lang="en-US"/>
        </a:p>
      </dgm:t>
    </dgm:pt>
    <dgm:pt modelId="{98CB14C6-5C31-4134-9B17-45979EF6FD79}" type="pres">
      <dgm:prSet presAssocID="{FFC0DF04-2A6F-4396-BC65-BBE1F8A11900}" presName="Name0" presStyleCnt="0">
        <dgm:presLayoutVars>
          <dgm:dir/>
          <dgm:animLvl val="lvl"/>
          <dgm:resizeHandles val="exact"/>
        </dgm:presLayoutVars>
      </dgm:prSet>
      <dgm:spPr/>
    </dgm:pt>
    <dgm:pt modelId="{6B88E928-B342-421E-AC4F-F2615CFE59A2}" type="pres">
      <dgm:prSet presAssocID="{C30180CB-D8A4-4DE6-9D68-5B572493149D}" presName="linNode" presStyleCnt="0"/>
      <dgm:spPr/>
    </dgm:pt>
    <dgm:pt modelId="{F1211C8E-BF84-46DD-A41C-5341F280E08F}" type="pres">
      <dgm:prSet presAssocID="{C30180CB-D8A4-4DE6-9D68-5B572493149D}" presName="parentText" presStyleLbl="alignNode1" presStyleIdx="0" presStyleCnt="7">
        <dgm:presLayoutVars>
          <dgm:chMax val="1"/>
          <dgm:bulletEnabled/>
        </dgm:presLayoutVars>
      </dgm:prSet>
      <dgm:spPr/>
    </dgm:pt>
    <dgm:pt modelId="{EB1D70DA-31FE-4592-B0F9-C627E009712B}" type="pres">
      <dgm:prSet presAssocID="{C30180CB-D8A4-4DE6-9D68-5B572493149D}" presName="descendantText" presStyleLbl="alignAccFollowNode1" presStyleIdx="0" presStyleCnt="7">
        <dgm:presLayoutVars>
          <dgm:bulletEnabled/>
        </dgm:presLayoutVars>
      </dgm:prSet>
      <dgm:spPr/>
    </dgm:pt>
    <dgm:pt modelId="{93CBDE81-97AE-4536-91DD-9F24D27C535A}" type="pres">
      <dgm:prSet presAssocID="{13403FBB-3B96-46C5-A584-FD0EB6082F6B}" presName="sp" presStyleCnt="0"/>
      <dgm:spPr/>
    </dgm:pt>
    <dgm:pt modelId="{79C76995-80B2-4F82-8AA7-15294B4D522A}" type="pres">
      <dgm:prSet presAssocID="{33C63667-EBB9-48EA-8990-C1FDB1E5072B}" presName="linNode" presStyleCnt="0"/>
      <dgm:spPr/>
    </dgm:pt>
    <dgm:pt modelId="{28E68E89-AFAA-497D-A140-659149C3B44E}" type="pres">
      <dgm:prSet presAssocID="{33C63667-EBB9-48EA-8990-C1FDB1E5072B}" presName="parentText" presStyleLbl="alignNode1" presStyleIdx="1" presStyleCnt="7">
        <dgm:presLayoutVars>
          <dgm:chMax val="1"/>
          <dgm:bulletEnabled/>
        </dgm:presLayoutVars>
      </dgm:prSet>
      <dgm:spPr/>
    </dgm:pt>
    <dgm:pt modelId="{B9FFC93B-9AA9-43D1-90EC-11D054CB57EA}" type="pres">
      <dgm:prSet presAssocID="{33C63667-EBB9-48EA-8990-C1FDB1E5072B}" presName="descendantText" presStyleLbl="alignAccFollowNode1" presStyleIdx="1" presStyleCnt="7">
        <dgm:presLayoutVars>
          <dgm:bulletEnabled/>
        </dgm:presLayoutVars>
      </dgm:prSet>
      <dgm:spPr/>
    </dgm:pt>
    <dgm:pt modelId="{32B8115E-4263-432E-B700-BB3A9F9D25C7}" type="pres">
      <dgm:prSet presAssocID="{F3756AD5-9F24-4F5D-83F9-B87E7E91D4B0}" presName="sp" presStyleCnt="0"/>
      <dgm:spPr/>
    </dgm:pt>
    <dgm:pt modelId="{5B185925-52A1-4C1A-B61B-B30DEFDCF565}" type="pres">
      <dgm:prSet presAssocID="{07FA1B00-6172-4D44-A1D0-AA6F1A6CEA8B}" presName="linNode" presStyleCnt="0"/>
      <dgm:spPr/>
    </dgm:pt>
    <dgm:pt modelId="{864CB293-D863-42CB-A6AD-D613B179515A}" type="pres">
      <dgm:prSet presAssocID="{07FA1B00-6172-4D44-A1D0-AA6F1A6CEA8B}" presName="parentText" presStyleLbl="alignNode1" presStyleIdx="2" presStyleCnt="7">
        <dgm:presLayoutVars>
          <dgm:chMax val="1"/>
          <dgm:bulletEnabled/>
        </dgm:presLayoutVars>
      </dgm:prSet>
      <dgm:spPr/>
    </dgm:pt>
    <dgm:pt modelId="{6BB1CC44-0DAE-4DD4-8FCB-FB9764692C88}" type="pres">
      <dgm:prSet presAssocID="{07FA1B00-6172-4D44-A1D0-AA6F1A6CEA8B}" presName="descendantText" presStyleLbl="alignAccFollowNode1" presStyleIdx="2" presStyleCnt="7">
        <dgm:presLayoutVars>
          <dgm:bulletEnabled/>
        </dgm:presLayoutVars>
      </dgm:prSet>
      <dgm:spPr/>
    </dgm:pt>
    <dgm:pt modelId="{9AECC6AD-2DC5-4885-B5A4-A5C0B3C54C42}" type="pres">
      <dgm:prSet presAssocID="{E1B28706-5240-4614-BEDD-4A6AC8A97066}" presName="sp" presStyleCnt="0"/>
      <dgm:spPr/>
    </dgm:pt>
    <dgm:pt modelId="{A7270692-838A-4075-811F-FED8457FFDA6}" type="pres">
      <dgm:prSet presAssocID="{702AA9F2-EC5D-41CC-9A5A-FD89814A2BA8}" presName="linNode" presStyleCnt="0"/>
      <dgm:spPr/>
    </dgm:pt>
    <dgm:pt modelId="{9C1B41B7-E285-4234-85AD-E826D0AD5318}" type="pres">
      <dgm:prSet presAssocID="{702AA9F2-EC5D-41CC-9A5A-FD89814A2BA8}" presName="parentText" presStyleLbl="alignNode1" presStyleIdx="3" presStyleCnt="7">
        <dgm:presLayoutVars>
          <dgm:chMax val="1"/>
          <dgm:bulletEnabled/>
        </dgm:presLayoutVars>
      </dgm:prSet>
      <dgm:spPr/>
    </dgm:pt>
    <dgm:pt modelId="{12B16CB1-B1FC-4AAC-ADBB-C332944A594B}" type="pres">
      <dgm:prSet presAssocID="{702AA9F2-EC5D-41CC-9A5A-FD89814A2BA8}" presName="descendantText" presStyleLbl="alignAccFollowNode1" presStyleIdx="3" presStyleCnt="7">
        <dgm:presLayoutVars>
          <dgm:bulletEnabled/>
        </dgm:presLayoutVars>
      </dgm:prSet>
      <dgm:spPr/>
    </dgm:pt>
    <dgm:pt modelId="{72BE5376-735E-4EDD-BBD2-4A2DB8FF8269}" type="pres">
      <dgm:prSet presAssocID="{89CA2F1A-E407-483B-92C1-E1C8689DCDC4}" presName="sp" presStyleCnt="0"/>
      <dgm:spPr/>
    </dgm:pt>
    <dgm:pt modelId="{D10F965D-DF1A-4574-AF5C-7E14AE38F91D}" type="pres">
      <dgm:prSet presAssocID="{C2A86957-93B5-455A-86E9-65DD06CA86DA}" presName="linNode" presStyleCnt="0"/>
      <dgm:spPr/>
    </dgm:pt>
    <dgm:pt modelId="{0F649D10-BEFA-4840-B5ED-10A4C060A07F}" type="pres">
      <dgm:prSet presAssocID="{C2A86957-93B5-455A-86E9-65DD06CA86DA}" presName="parentText" presStyleLbl="alignNode1" presStyleIdx="4" presStyleCnt="7">
        <dgm:presLayoutVars>
          <dgm:chMax val="1"/>
          <dgm:bulletEnabled/>
        </dgm:presLayoutVars>
      </dgm:prSet>
      <dgm:spPr/>
    </dgm:pt>
    <dgm:pt modelId="{D86B70A0-87D9-4DB4-A3A1-07E151C6875E}" type="pres">
      <dgm:prSet presAssocID="{C2A86957-93B5-455A-86E9-65DD06CA86DA}" presName="descendantText" presStyleLbl="alignAccFollowNode1" presStyleIdx="4" presStyleCnt="7">
        <dgm:presLayoutVars>
          <dgm:bulletEnabled/>
        </dgm:presLayoutVars>
      </dgm:prSet>
      <dgm:spPr/>
    </dgm:pt>
    <dgm:pt modelId="{281FB67C-7A2A-43BF-9A4D-856E3B263FE2}" type="pres">
      <dgm:prSet presAssocID="{392136D1-FAC3-49E8-9BD0-15AE4113CF84}" presName="sp" presStyleCnt="0"/>
      <dgm:spPr/>
    </dgm:pt>
    <dgm:pt modelId="{5D794C41-FFC3-4087-A375-00B755D3E3A1}" type="pres">
      <dgm:prSet presAssocID="{E8D0F349-0018-45C8-A8F2-71FBA1CBD5C4}" presName="linNode" presStyleCnt="0"/>
      <dgm:spPr/>
    </dgm:pt>
    <dgm:pt modelId="{BE0BBCDC-6021-42DA-9E33-95A89D229514}" type="pres">
      <dgm:prSet presAssocID="{E8D0F349-0018-45C8-A8F2-71FBA1CBD5C4}" presName="parentText" presStyleLbl="alignNode1" presStyleIdx="5" presStyleCnt="7">
        <dgm:presLayoutVars>
          <dgm:chMax val="1"/>
          <dgm:bulletEnabled/>
        </dgm:presLayoutVars>
      </dgm:prSet>
      <dgm:spPr/>
    </dgm:pt>
    <dgm:pt modelId="{1BD9091F-ABBD-4F54-93BA-27E26C54B707}" type="pres">
      <dgm:prSet presAssocID="{E8D0F349-0018-45C8-A8F2-71FBA1CBD5C4}" presName="descendantText" presStyleLbl="alignAccFollowNode1" presStyleIdx="5" presStyleCnt="7">
        <dgm:presLayoutVars>
          <dgm:bulletEnabled/>
        </dgm:presLayoutVars>
      </dgm:prSet>
      <dgm:spPr/>
    </dgm:pt>
    <dgm:pt modelId="{8882878C-FE8F-453A-AC10-552672C8F1D9}" type="pres">
      <dgm:prSet presAssocID="{D7F94FD8-9873-4F68-A6F2-8628D6F6ED28}" presName="sp" presStyleCnt="0"/>
      <dgm:spPr/>
    </dgm:pt>
    <dgm:pt modelId="{51F5D516-990E-4C58-A848-F1A9367A8916}" type="pres">
      <dgm:prSet presAssocID="{E14D2FCF-D3D3-41B8-810F-C5F6DADDE956}" presName="linNode" presStyleCnt="0"/>
      <dgm:spPr/>
    </dgm:pt>
    <dgm:pt modelId="{FED32AE2-3F72-4910-8FC8-4DC9F445C835}" type="pres">
      <dgm:prSet presAssocID="{E14D2FCF-D3D3-41B8-810F-C5F6DADDE956}" presName="parentText" presStyleLbl="alignNode1" presStyleIdx="6" presStyleCnt="7">
        <dgm:presLayoutVars>
          <dgm:chMax val="1"/>
          <dgm:bulletEnabled/>
        </dgm:presLayoutVars>
      </dgm:prSet>
      <dgm:spPr/>
    </dgm:pt>
    <dgm:pt modelId="{61358ED1-8D92-4F59-91EB-5069924D83B4}" type="pres">
      <dgm:prSet presAssocID="{E14D2FCF-D3D3-41B8-810F-C5F6DADDE956}" presName="descendantText" presStyleLbl="alignAccFollowNode1" presStyleIdx="6" presStyleCnt="7">
        <dgm:presLayoutVars>
          <dgm:bulletEnabled/>
        </dgm:presLayoutVars>
      </dgm:prSet>
      <dgm:spPr/>
    </dgm:pt>
  </dgm:ptLst>
  <dgm:cxnLst>
    <dgm:cxn modelId="{0563F60C-A232-4028-8AFD-E2BE7CDB7E8F}" type="presOf" srcId="{18E83600-01DB-426B-B397-12DDF4FF1FA9}" destId="{12B16CB1-B1FC-4AAC-ADBB-C332944A594B}" srcOrd="0" destOrd="0" presId="urn:microsoft.com/office/officeart/2016/7/layout/VerticalSolidActionList"/>
    <dgm:cxn modelId="{C1643D22-2A48-4157-9AF2-83E8579D3EA6}" type="presOf" srcId="{C2050129-771C-43EB-8A1B-621C1DEB8036}" destId="{D86B70A0-87D9-4DB4-A3A1-07E151C6875E}" srcOrd="0" destOrd="0" presId="urn:microsoft.com/office/officeart/2016/7/layout/VerticalSolidActionList"/>
    <dgm:cxn modelId="{462B3226-C54D-44D0-A0FB-02295B865113}" srcId="{FFC0DF04-2A6F-4396-BC65-BBE1F8A11900}" destId="{C30180CB-D8A4-4DE6-9D68-5B572493149D}" srcOrd="0" destOrd="0" parTransId="{A140009E-6495-4C13-9E3F-4A35C65F4699}" sibTransId="{13403FBB-3B96-46C5-A584-FD0EB6082F6B}"/>
    <dgm:cxn modelId="{B553B130-2EE2-4F29-A7CB-95B626E27CC9}" type="presOf" srcId="{FFC0DF04-2A6F-4396-BC65-BBE1F8A11900}" destId="{98CB14C6-5C31-4134-9B17-45979EF6FD79}" srcOrd="0" destOrd="0" presId="urn:microsoft.com/office/officeart/2016/7/layout/VerticalSolidActionList"/>
    <dgm:cxn modelId="{087BF932-41C7-43A3-AD7B-CF28FF420BD8}" type="presOf" srcId="{DF13F19C-FDAF-46F1-91BE-5F39C5C1D834}" destId="{61358ED1-8D92-4F59-91EB-5069924D83B4}" srcOrd="0" destOrd="0" presId="urn:microsoft.com/office/officeart/2016/7/layout/VerticalSolidActionList"/>
    <dgm:cxn modelId="{31DF825C-AF17-4870-85C4-72DB13DDF0F8}" type="presOf" srcId="{E8D0F349-0018-45C8-A8F2-71FBA1CBD5C4}" destId="{BE0BBCDC-6021-42DA-9E33-95A89D229514}" srcOrd="0" destOrd="0" presId="urn:microsoft.com/office/officeart/2016/7/layout/VerticalSolidActionList"/>
    <dgm:cxn modelId="{2BEA4A46-10CA-4DA8-BCCF-3D30D6D970E6}" srcId="{FFC0DF04-2A6F-4396-BC65-BBE1F8A11900}" destId="{33C63667-EBB9-48EA-8990-C1FDB1E5072B}" srcOrd="1" destOrd="0" parTransId="{7DC3D979-ED34-4074-A6C3-E3947BAB7A58}" sibTransId="{F3756AD5-9F24-4F5D-83F9-B87E7E91D4B0}"/>
    <dgm:cxn modelId="{37DBA067-3E0B-4FE0-9310-AFCE424167D3}" type="presOf" srcId="{702AA9F2-EC5D-41CC-9A5A-FD89814A2BA8}" destId="{9C1B41B7-E285-4234-85AD-E826D0AD5318}" srcOrd="0" destOrd="0" presId="urn:microsoft.com/office/officeart/2016/7/layout/VerticalSolidActionList"/>
    <dgm:cxn modelId="{AFF2166B-823A-4E5F-85BA-2B8341D6DE8D}" srcId="{FFC0DF04-2A6F-4396-BC65-BBE1F8A11900}" destId="{C2A86957-93B5-455A-86E9-65DD06CA86DA}" srcOrd="4" destOrd="0" parTransId="{C3C1A6AB-8A76-45B1-A800-5DEECC908771}" sibTransId="{392136D1-FAC3-49E8-9BD0-15AE4113CF84}"/>
    <dgm:cxn modelId="{668A6B4F-0F7C-44EA-8971-842B269E4D9A}" srcId="{FFC0DF04-2A6F-4396-BC65-BBE1F8A11900}" destId="{702AA9F2-EC5D-41CC-9A5A-FD89814A2BA8}" srcOrd="3" destOrd="0" parTransId="{CE12FF65-04F8-4817-AAEC-A8C93F44A9DD}" sibTransId="{89CA2F1A-E407-483B-92C1-E1C8689DCDC4}"/>
    <dgm:cxn modelId="{65890C78-B725-451C-A0A6-CFD473A28F53}" srcId="{702AA9F2-EC5D-41CC-9A5A-FD89814A2BA8}" destId="{18E83600-01DB-426B-B397-12DDF4FF1FA9}" srcOrd="0" destOrd="0" parTransId="{08A8A0DE-F793-4CD6-AE88-26DBDDEA609C}" sibTransId="{7DB795AA-2FCE-4520-80F9-7E3BA405FBFB}"/>
    <dgm:cxn modelId="{2D98BE83-E781-40B5-825E-93E5B9A12F62}" srcId="{E8D0F349-0018-45C8-A8F2-71FBA1CBD5C4}" destId="{6562817D-F33D-41EB-9A7A-5ED0909F5C1E}" srcOrd="0" destOrd="0" parTransId="{0AF3F7BF-8970-4A31-B410-D8F76DE67D81}" sibTransId="{399BB1C1-CC09-4F4E-A5B7-925590DD3B22}"/>
    <dgm:cxn modelId="{0B51C68A-9726-4257-B214-711505361CF4}" type="presOf" srcId="{33C63667-EBB9-48EA-8990-C1FDB1E5072B}" destId="{28E68E89-AFAA-497D-A140-659149C3B44E}" srcOrd="0" destOrd="0" presId="urn:microsoft.com/office/officeart/2016/7/layout/VerticalSolidActionList"/>
    <dgm:cxn modelId="{4B14B392-4A18-4F27-824B-EBA4FBD83A6E}" type="presOf" srcId="{C30180CB-D8A4-4DE6-9D68-5B572493149D}" destId="{F1211C8E-BF84-46DD-A41C-5341F280E08F}" srcOrd="0" destOrd="0" presId="urn:microsoft.com/office/officeart/2016/7/layout/VerticalSolidActionList"/>
    <dgm:cxn modelId="{3CC530B0-639E-4AA5-9A33-239847001799}" srcId="{C2A86957-93B5-455A-86E9-65DD06CA86DA}" destId="{C2050129-771C-43EB-8A1B-621C1DEB8036}" srcOrd="0" destOrd="0" parTransId="{42F44615-4998-4B9B-AA83-2524826D04C6}" sibTransId="{6E7CC9C0-7CC3-4D7C-A523-994C54C43586}"/>
    <dgm:cxn modelId="{1571B4B4-5CD0-4563-BA94-474EEEC041EA}" srcId="{FFC0DF04-2A6F-4396-BC65-BBE1F8A11900}" destId="{E14D2FCF-D3D3-41B8-810F-C5F6DADDE956}" srcOrd="6" destOrd="0" parTransId="{6060F77E-5C1C-46F4-93E6-059E17B276D3}" sibTransId="{497D0926-F042-449C-BC95-6FE33D66F8E7}"/>
    <dgm:cxn modelId="{393C36C0-47AB-4109-A997-7783D335B983}" type="presOf" srcId="{07FA1B00-6172-4D44-A1D0-AA6F1A6CEA8B}" destId="{864CB293-D863-42CB-A6AD-D613B179515A}" srcOrd="0" destOrd="0" presId="urn:microsoft.com/office/officeart/2016/7/layout/VerticalSolidActionList"/>
    <dgm:cxn modelId="{5B8165C0-C534-43B9-820C-9D757AD676CD}" srcId="{FFC0DF04-2A6F-4396-BC65-BBE1F8A11900}" destId="{E8D0F349-0018-45C8-A8F2-71FBA1CBD5C4}" srcOrd="5" destOrd="0" parTransId="{02C26255-8B19-497A-B6B1-D88F00DE76B5}" sibTransId="{D7F94FD8-9873-4F68-A6F2-8628D6F6ED28}"/>
    <dgm:cxn modelId="{723BC9C3-0784-4628-9DF9-A3B5B54F8917}" srcId="{FFC0DF04-2A6F-4396-BC65-BBE1F8A11900}" destId="{07FA1B00-6172-4D44-A1D0-AA6F1A6CEA8B}" srcOrd="2" destOrd="0" parTransId="{505B245C-9701-4A13-BCE2-879BED9277E1}" sibTransId="{E1B28706-5240-4614-BEDD-4A6AC8A97066}"/>
    <dgm:cxn modelId="{120178C6-7C9A-4B14-95C5-FE532E1861F8}" srcId="{07FA1B00-6172-4D44-A1D0-AA6F1A6CEA8B}" destId="{E9868DEC-7BC7-40BB-9E44-4464787A54B4}" srcOrd="0" destOrd="0" parTransId="{EF02FE05-97EE-4F33-A721-9484434E4106}" sibTransId="{56B8A974-15F7-4183-829F-E5C3DA3E6956}"/>
    <dgm:cxn modelId="{2CBC8FCB-D655-4A34-A938-4B78E83E9945}" type="presOf" srcId="{C2A86957-93B5-455A-86E9-65DD06CA86DA}" destId="{0F649D10-BEFA-4840-B5ED-10A4C060A07F}" srcOrd="0" destOrd="0" presId="urn:microsoft.com/office/officeart/2016/7/layout/VerticalSolidActionList"/>
    <dgm:cxn modelId="{4C8C91D3-0137-491A-9021-42E9F62883F8}" type="presOf" srcId="{E9868DEC-7BC7-40BB-9E44-4464787A54B4}" destId="{6BB1CC44-0DAE-4DD4-8FCB-FB9764692C88}" srcOrd="0" destOrd="0" presId="urn:microsoft.com/office/officeart/2016/7/layout/VerticalSolidActionList"/>
    <dgm:cxn modelId="{DA9513E3-E7FC-4258-B6EC-37F61C08C174}" type="presOf" srcId="{AAB5163E-FE6E-4878-8651-9E12426650BE}" destId="{EB1D70DA-31FE-4592-B0F9-C627E009712B}" srcOrd="0" destOrd="0" presId="urn:microsoft.com/office/officeart/2016/7/layout/VerticalSolidActionList"/>
    <dgm:cxn modelId="{1D25B0EA-563A-4BA3-BD56-8C81C1D942A6}" type="presOf" srcId="{E14D2FCF-D3D3-41B8-810F-C5F6DADDE956}" destId="{FED32AE2-3F72-4910-8FC8-4DC9F445C835}" srcOrd="0" destOrd="0" presId="urn:microsoft.com/office/officeart/2016/7/layout/VerticalSolidActionList"/>
    <dgm:cxn modelId="{25E477EB-6C7D-450E-B91E-E3D9091B3167}" type="presOf" srcId="{6562817D-F33D-41EB-9A7A-5ED0909F5C1E}" destId="{1BD9091F-ABBD-4F54-93BA-27E26C54B707}" srcOrd="0" destOrd="0" presId="urn:microsoft.com/office/officeart/2016/7/layout/VerticalSolidActionList"/>
    <dgm:cxn modelId="{84744BEC-EC6B-4718-A77E-AF7900F830DE}" srcId="{33C63667-EBB9-48EA-8990-C1FDB1E5072B}" destId="{0FD233B5-8519-429E-BD0D-968E7ADA0DA7}" srcOrd="0" destOrd="0" parTransId="{5A3F686D-2ABF-49EF-AEEF-3619CB21F71B}" sibTransId="{6A32E58D-5ABA-47BC-82B9-010F589F1448}"/>
    <dgm:cxn modelId="{E14FD0F4-5CED-49F7-A480-34CC46CD761E}" type="presOf" srcId="{0FD233B5-8519-429E-BD0D-968E7ADA0DA7}" destId="{B9FFC93B-9AA9-43D1-90EC-11D054CB57EA}" srcOrd="0" destOrd="0" presId="urn:microsoft.com/office/officeart/2016/7/layout/VerticalSolidActionList"/>
    <dgm:cxn modelId="{345C63FB-A824-4953-BB3A-1064A3D0448F}" srcId="{E14D2FCF-D3D3-41B8-810F-C5F6DADDE956}" destId="{DF13F19C-FDAF-46F1-91BE-5F39C5C1D834}" srcOrd="0" destOrd="0" parTransId="{D31DE18E-C51E-4596-B61C-D369D5D5DBEF}" sibTransId="{4D89BF39-8F9C-4E7D-9D60-628650BEEF20}"/>
    <dgm:cxn modelId="{EB210CFE-BE81-4C5B-8264-2D8FA8BEF61F}" srcId="{C30180CB-D8A4-4DE6-9D68-5B572493149D}" destId="{AAB5163E-FE6E-4878-8651-9E12426650BE}" srcOrd="0" destOrd="0" parTransId="{E00029DA-D952-4183-95C6-0378EFE4CEDB}" sibTransId="{78AC45DE-76FC-450D-9880-C97435735692}"/>
    <dgm:cxn modelId="{C7F64FCC-7E89-423B-A122-4FCCF86818D6}" type="presParOf" srcId="{98CB14C6-5C31-4134-9B17-45979EF6FD79}" destId="{6B88E928-B342-421E-AC4F-F2615CFE59A2}" srcOrd="0" destOrd="0" presId="urn:microsoft.com/office/officeart/2016/7/layout/VerticalSolidActionList"/>
    <dgm:cxn modelId="{71971D3E-1F5C-4B6C-B629-7E04E07D5134}" type="presParOf" srcId="{6B88E928-B342-421E-AC4F-F2615CFE59A2}" destId="{F1211C8E-BF84-46DD-A41C-5341F280E08F}" srcOrd="0" destOrd="0" presId="urn:microsoft.com/office/officeart/2016/7/layout/VerticalSolidActionList"/>
    <dgm:cxn modelId="{7EB302F5-4D18-4343-A5A6-E027A0953444}" type="presParOf" srcId="{6B88E928-B342-421E-AC4F-F2615CFE59A2}" destId="{EB1D70DA-31FE-4592-B0F9-C627E009712B}" srcOrd="1" destOrd="0" presId="urn:microsoft.com/office/officeart/2016/7/layout/VerticalSolidActionList"/>
    <dgm:cxn modelId="{80930D70-92C0-4E9D-AA96-862391F5FB57}" type="presParOf" srcId="{98CB14C6-5C31-4134-9B17-45979EF6FD79}" destId="{93CBDE81-97AE-4536-91DD-9F24D27C535A}" srcOrd="1" destOrd="0" presId="urn:microsoft.com/office/officeart/2016/7/layout/VerticalSolidActionList"/>
    <dgm:cxn modelId="{3030B28C-711F-458B-B6F4-BF910EA1A856}" type="presParOf" srcId="{98CB14C6-5C31-4134-9B17-45979EF6FD79}" destId="{79C76995-80B2-4F82-8AA7-15294B4D522A}" srcOrd="2" destOrd="0" presId="urn:microsoft.com/office/officeart/2016/7/layout/VerticalSolidActionList"/>
    <dgm:cxn modelId="{2A9CBD8A-409D-4453-9A42-9E418CFE7E65}" type="presParOf" srcId="{79C76995-80B2-4F82-8AA7-15294B4D522A}" destId="{28E68E89-AFAA-497D-A140-659149C3B44E}" srcOrd="0" destOrd="0" presId="urn:microsoft.com/office/officeart/2016/7/layout/VerticalSolidActionList"/>
    <dgm:cxn modelId="{DA4E64CD-5F79-4FD5-9206-9CDDC9CF3538}" type="presParOf" srcId="{79C76995-80B2-4F82-8AA7-15294B4D522A}" destId="{B9FFC93B-9AA9-43D1-90EC-11D054CB57EA}" srcOrd="1" destOrd="0" presId="urn:microsoft.com/office/officeart/2016/7/layout/VerticalSolidActionList"/>
    <dgm:cxn modelId="{63EA8A79-314D-4FA5-9101-64CAE32693EC}" type="presParOf" srcId="{98CB14C6-5C31-4134-9B17-45979EF6FD79}" destId="{32B8115E-4263-432E-B700-BB3A9F9D25C7}" srcOrd="3" destOrd="0" presId="urn:microsoft.com/office/officeart/2016/7/layout/VerticalSolidActionList"/>
    <dgm:cxn modelId="{092BF1D0-2EC0-42DF-8310-DB42C3669C5D}" type="presParOf" srcId="{98CB14C6-5C31-4134-9B17-45979EF6FD79}" destId="{5B185925-52A1-4C1A-B61B-B30DEFDCF565}" srcOrd="4" destOrd="0" presId="urn:microsoft.com/office/officeart/2016/7/layout/VerticalSolidActionList"/>
    <dgm:cxn modelId="{369017EF-E03E-4C68-80A4-F99D48E88924}" type="presParOf" srcId="{5B185925-52A1-4C1A-B61B-B30DEFDCF565}" destId="{864CB293-D863-42CB-A6AD-D613B179515A}" srcOrd="0" destOrd="0" presId="urn:microsoft.com/office/officeart/2016/7/layout/VerticalSolidActionList"/>
    <dgm:cxn modelId="{1B10AB52-E08D-4F88-88BD-F97C034D4C26}" type="presParOf" srcId="{5B185925-52A1-4C1A-B61B-B30DEFDCF565}" destId="{6BB1CC44-0DAE-4DD4-8FCB-FB9764692C88}" srcOrd="1" destOrd="0" presId="urn:microsoft.com/office/officeart/2016/7/layout/VerticalSolidActionList"/>
    <dgm:cxn modelId="{22166F25-7EE5-4FD6-A87C-321CA602BA9E}" type="presParOf" srcId="{98CB14C6-5C31-4134-9B17-45979EF6FD79}" destId="{9AECC6AD-2DC5-4885-B5A4-A5C0B3C54C42}" srcOrd="5" destOrd="0" presId="urn:microsoft.com/office/officeart/2016/7/layout/VerticalSolidActionList"/>
    <dgm:cxn modelId="{0B8698FC-3719-4C9A-95E4-D4B057788D7A}" type="presParOf" srcId="{98CB14C6-5C31-4134-9B17-45979EF6FD79}" destId="{A7270692-838A-4075-811F-FED8457FFDA6}" srcOrd="6" destOrd="0" presId="urn:microsoft.com/office/officeart/2016/7/layout/VerticalSolidActionList"/>
    <dgm:cxn modelId="{FA999817-1CC0-46C4-BA66-913C6562E60E}" type="presParOf" srcId="{A7270692-838A-4075-811F-FED8457FFDA6}" destId="{9C1B41B7-E285-4234-85AD-E826D0AD5318}" srcOrd="0" destOrd="0" presId="urn:microsoft.com/office/officeart/2016/7/layout/VerticalSolidActionList"/>
    <dgm:cxn modelId="{2FD7DA6B-3D54-41C2-A26A-8EB01E5786E5}" type="presParOf" srcId="{A7270692-838A-4075-811F-FED8457FFDA6}" destId="{12B16CB1-B1FC-4AAC-ADBB-C332944A594B}" srcOrd="1" destOrd="0" presId="urn:microsoft.com/office/officeart/2016/7/layout/VerticalSolidActionList"/>
    <dgm:cxn modelId="{84879491-F3AA-465F-9104-2F389D253CA9}" type="presParOf" srcId="{98CB14C6-5C31-4134-9B17-45979EF6FD79}" destId="{72BE5376-735E-4EDD-BBD2-4A2DB8FF8269}" srcOrd="7" destOrd="0" presId="urn:microsoft.com/office/officeart/2016/7/layout/VerticalSolidActionList"/>
    <dgm:cxn modelId="{11C9D68F-3423-49D1-A230-218ECA011AE7}" type="presParOf" srcId="{98CB14C6-5C31-4134-9B17-45979EF6FD79}" destId="{D10F965D-DF1A-4574-AF5C-7E14AE38F91D}" srcOrd="8" destOrd="0" presId="urn:microsoft.com/office/officeart/2016/7/layout/VerticalSolidActionList"/>
    <dgm:cxn modelId="{9E3097C0-AC5C-48BF-8D4D-01629C3D9B16}" type="presParOf" srcId="{D10F965D-DF1A-4574-AF5C-7E14AE38F91D}" destId="{0F649D10-BEFA-4840-B5ED-10A4C060A07F}" srcOrd="0" destOrd="0" presId="urn:microsoft.com/office/officeart/2016/7/layout/VerticalSolidActionList"/>
    <dgm:cxn modelId="{7730A3A6-313F-4289-9E85-473242B61FB4}" type="presParOf" srcId="{D10F965D-DF1A-4574-AF5C-7E14AE38F91D}" destId="{D86B70A0-87D9-4DB4-A3A1-07E151C6875E}" srcOrd="1" destOrd="0" presId="urn:microsoft.com/office/officeart/2016/7/layout/VerticalSolidActionList"/>
    <dgm:cxn modelId="{FFFD6628-0B05-4051-B622-DC174A6D9E0A}" type="presParOf" srcId="{98CB14C6-5C31-4134-9B17-45979EF6FD79}" destId="{281FB67C-7A2A-43BF-9A4D-856E3B263FE2}" srcOrd="9" destOrd="0" presId="urn:microsoft.com/office/officeart/2016/7/layout/VerticalSolidActionList"/>
    <dgm:cxn modelId="{6EF8421A-7D03-4154-ACB6-A65C02E7233F}" type="presParOf" srcId="{98CB14C6-5C31-4134-9B17-45979EF6FD79}" destId="{5D794C41-FFC3-4087-A375-00B755D3E3A1}" srcOrd="10" destOrd="0" presId="urn:microsoft.com/office/officeart/2016/7/layout/VerticalSolidActionList"/>
    <dgm:cxn modelId="{BF240027-9129-406C-BD91-9531F15893D9}" type="presParOf" srcId="{5D794C41-FFC3-4087-A375-00B755D3E3A1}" destId="{BE0BBCDC-6021-42DA-9E33-95A89D229514}" srcOrd="0" destOrd="0" presId="urn:microsoft.com/office/officeart/2016/7/layout/VerticalSolidActionList"/>
    <dgm:cxn modelId="{EF14B5B8-2215-4E02-B24A-884867592E17}" type="presParOf" srcId="{5D794C41-FFC3-4087-A375-00B755D3E3A1}" destId="{1BD9091F-ABBD-4F54-93BA-27E26C54B707}" srcOrd="1" destOrd="0" presId="urn:microsoft.com/office/officeart/2016/7/layout/VerticalSolidActionList"/>
    <dgm:cxn modelId="{1DBFCDE8-77ED-4EAD-AEA1-9DE763BCA4A7}" type="presParOf" srcId="{98CB14C6-5C31-4134-9B17-45979EF6FD79}" destId="{8882878C-FE8F-453A-AC10-552672C8F1D9}" srcOrd="11" destOrd="0" presId="urn:microsoft.com/office/officeart/2016/7/layout/VerticalSolidActionList"/>
    <dgm:cxn modelId="{97B4AA16-DF68-4BDB-BCA1-62E0E416E3EF}" type="presParOf" srcId="{98CB14C6-5C31-4134-9B17-45979EF6FD79}" destId="{51F5D516-990E-4C58-A848-F1A9367A8916}" srcOrd="12" destOrd="0" presId="urn:microsoft.com/office/officeart/2016/7/layout/VerticalSolidActionList"/>
    <dgm:cxn modelId="{C875E1A2-95C9-4E7C-9536-AF1D2FB077B8}" type="presParOf" srcId="{51F5D516-990E-4C58-A848-F1A9367A8916}" destId="{FED32AE2-3F72-4910-8FC8-4DC9F445C835}" srcOrd="0" destOrd="0" presId="urn:microsoft.com/office/officeart/2016/7/layout/VerticalSolidActionList"/>
    <dgm:cxn modelId="{9A0D2472-B6CC-4337-A497-3644D8EB666D}" type="presParOf" srcId="{51F5D516-990E-4C58-A848-F1A9367A8916}" destId="{61358ED1-8D92-4F59-91EB-5069924D83B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558697-E85A-487B-B167-587A48980B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969EA5-3E36-4F0C-BF97-69D99A74B70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Participants will be taught the </a:t>
          </a:r>
          <a:r>
            <a:rPr lang="en-CA" b="1" dirty="0"/>
            <a:t>basics</a:t>
          </a:r>
          <a:r>
            <a:rPr lang="en-CA" dirty="0"/>
            <a:t> of:</a:t>
          </a:r>
          <a:endParaRPr lang="en-US" dirty="0"/>
        </a:p>
      </dgm:t>
    </dgm:pt>
    <dgm:pt modelId="{5B85BD9B-D8FF-40F2-BFCB-976EBE661F3F}" type="parTrans" cxnId="{B395A8E5-058F-443C-899C-8FA57DABE878}">
      <dgm:prSet/>
      <dgm:spPr/>
      <dgm:t>
        <a:bodyPr/>
        <a:lstStyle/>
        <a:p>
          <a:endParaRPr lang="en-US"/>
        </a:p>
      </dgm:t>
    </dgm:pt>
    <dgm:pt modelId="{7B50FB5E-30A7-4860-B7B7-EB61AA0C0944}" type="sibTrans" cxnId="{B395A8E5-058F-443C-899C-8FA57DABE878}">
      <dgm:prSet/>
      <dgm:spPr/>
      <dgm:t>
        <a:bodyPr/>
        <a:lstStyle/>
        <a:p>
          <a:endParaRPr lang="en-US"/>
        </a:p>
      </dgm:t>
    </dgm:pt>
    <dgm:pt modelId="{FBB58720-62AC-4F04-A15D-70CB3251EFB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*Grounding</a:t>
          </a:r>
          <a:endParaRPr lang="en-US" dirty="0"/>
        </a:p>
      </dgm:t>
    </dgm:pt>
    <dgm:pt modelId="{212D2C19-23D3-416B-9F1F-BEB7639DD465}" type="parTrans" cxnId="{CB1B59CB-7C9C-44BB-8E17-FECBD0B88123}">
      <dgm:prSet/>
      <dgm:spPr/>
      <dgm:t>
        <a:bodyPr/>
        <a:lstStyle/>
        <a:p>
          <a:endParaRPr lang="en-US"/>
        </a:p>
      </dgm:t>
    </dgm:pt>
    <dgm:pt modelId="{D14E8EFD-B09E-48FF-BC2E-BFE2CF224BB6}" type="sibTrans" cxnId="{CB1B59CB-7C9C-44BB-8E17-FECBD0B88123}">
      <dgm:prSet/>
      <dgm:spPr/>
      <dgm:t>
        <a:bodyPr/>
        <a:lstStyle/>
        <a:p>
          <a:endParaRPr lang="en-US"/>
        </a:p>
      </dgm:t>
    </dgm:pt>
    <dgm:pt modelId="{A0BCD65F-B510-4311-8A30-28FBA83091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*Breath </a:t>
          </a:r>
        </a:p>
      </dgm:t>
    </dgm:pt>
    <dgm:pt modelId="{14B89DF3-6415-428C-BB44-2125C44249F8}" type="parTrans" cxnId="{8B2C07B0-59A3-4990-9339-D620A864A56F}">
      <dgm:prSet/>
      <dgm:spPr/>
      <dgm:t>
        <a:bodyPr/>
        <a:lstStyle/>
        <a:p>
          <a:endParaRPr lang="en-US"/>
        </a:p>
      </dgm:t>
    </dgm:pt>
    <dgm:pt modelId="{F9937900-314E-4CD6-92A8-3BB4DA248227}" type="sibTrans" cxnId="{8B2C07B0-59A3-4990-9339-D620A864A56F}">
      <dgm:prSet/>
      <dgm:spPr/>
      <dgm:t>
        <a:bodyPr/>
        <a:lstStyle/>
        <a:p>
          <a:endParaRPr lang="en-US"/>
        </a:p>
      </dgm:t>
    </dgm:pt>
    <dgm:pt modelId="{E214B63B-8F9A-4CDA-A4C5-4717B45EEB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*Nervous System Self-regulation</a:t>
          </a:r>
        </a:p>
      </dgm:t>
    </dgm:pt>
    <dgm:pt modelId="{5F3DDA35-3226-43D9-AC9D-29DEC47BA4D8}" type="parTrans" cxnId="{6C50FAA0-ABCF-4CF0-9F41-B07A4BDD225D}">
      <dgm:prSet/>
      <dgm:spPr/>
      <dgm:t>
        <a:bodyPr/>
        <a:lstStyle/>
        <a:p>
          <a:endParaRPr lang="en-US"/>
        </a:p>
      </dgm:t>
    </dgm:pt>
    <dgm:pt modelId="{E97ECD6F-FA53-4549-BA6B-4A2082260693}" type="sibTrans" cxnId="{6C50FAA0-ABCF-4CF0-9F41-B07A4BDD225D}">
      <dgm:prSet/>
      <dgm:spPr/>
      <dgm:t>
        <a:bodyPr/>
        <a:lstStyle/>
        <a:p>
          <a:endParaRPr lang="en-US"/>
        </a:p>
      </dgm:t>
    </dgm:pt>
    <dgm:pt modelId="{5F660819-D30D-49B0-BA72-0C53D740A4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Mindfulness</a:t>
          </a:r>
        </a:p>
      </dgm:t>
    </dgm:pt>
    <dgm:pt modelId="{20A511A0-E05C-4C90-8EE5-F02A56668D68}" type="parTrans" cxnId="{50A5147A-97CB-48E1-855F-CEDB71721D82}">
      <dgm:prSet/>
      <dgm:spPr/>
      <dgm:t>
        <a:bodyPr/>
        <a:lstStyle/>
        <a:p>
          <a:endParaRPr lang="en-US"/>
        </a:p>
      </dgm:t>
    </dgm:pt>
    <dgm:pt modelId="{BC67BB1D-02B6-4A4A-AF7B-067439D6ABCD}" type="sibTrans" cxnId="{50A5147A-97CB-48E1-855F-CEDB71721D82}">
      <dgm:prSet/>
      <dgm:spPr/>
      <dgm:t>
        <a:bodyPr/>
        <a:lstStyle/>
        <a:p>
          <a:endParaRPr lang="en-US"/>
        </a:p>
      </dgm:t>
    </dgm:pt>
    <dgm:pt modelId="{D842A104-32BA-4102-9451-2F28DAFCE605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Meditation </a:t>
          </a:r>
          <a:endParaRPr lang="en-US" dirty="0"/>
        </a:p>
      </dgm:t>
    </dgm:pt>
    <dgm:pt modelId="{0C351D94-2CA6-4D6F-AA11-9FD021861921}" type="parTrans" cxnId="{E0297475-F1DA-4BBF-91D3-4D631471749F}">
      <dgm:prSet/>
      <dgm:spPr/>
      <dgm:t>
        <a:bodyPr/>
        <a:lstStyle/>
        <a:p>
          <a:endParaRPr lang="en-US"/>
        </a:p>
      </dgm:t>
    </dgm:pt>
    <dgm:pt modelId="{591B6FC7-E0E8-4F6B-A8B1-5ED011738474}" type="sibTrans" cxnId="{E0297475-F1DA-4BBF-91D3-4D631471749F}">
      <dgm:prSet/>
      <dgm:spPr/>
      <dgm:t>
        <a:bodyPr/>
        <a:lstStyle/>
        <a:p>
          <a:endParaRPr lang="en-US"/>
        </a:p>
      </dgm:t>
    </dgm:pt>
    <dgm:pt modelId="{19CE75DA-008B-4833-BB58-CBBEDDCF7F1C}" type="pres">
      <dgm:prSet presAssocID="{1F558697-E85A-487B-B167-587A48980B8E}" presName="linear" presStyleCnt="0">
        <dgm:presLayoutVars>
          <dgm:animLvl val="lvl"/>
          <dgm:resizeHandles val="exact"/>
        </dgm:presLayoutVars>
      </dgm:prSet>
      <dgm:spPr/>
    </dgm:pt>
    <dgm:pt modelId="{39F7A495-0493-4FC4-8261-167E7EA03504}" type="pres">
      <dgm:prSet presAssocID="{4F969EA5-3E36-4F0C-BF97-69D99A74B70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F0FF6EA-0CD4-452C-B004-087A157EBAE9}" type="pres">
      <dgm:prSet presAssocID="{7B50FB5E-30A7-4860-B7B7-EB61AA0C0944}" presName="spacer" presStyleCnt="0"/>
      <dgm:spPr/>
    </dgm:pt>
    <dgm:pt modelId="{CB24B7B7-2D8D-4BBC-ABCA-5DAC22092693}" type="pres">
      <dgm:prSet presAssocID="{FBB58720-62AC-4F04-A15D-70CB3251EFB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EAD0B53-E097-4E6C-B5D4-0C96C8F450D3}" type="pres">
      <dgm:prSet presAssocID="{D14E8EFD-B09E-48FF-BC2E-BFE2CF224BB6}" presName="spacer" presStyleCnt="0"/>
      <dgm:spPr/>
    </dgm:pt>
    <dgm:pt modelId="{89655A8F-EAE8-4018-943C-5D0663D5BB30}" type="pres">
      <dgm:prSet presAssocID="{A0BCD65F-B510-4311-8A30-28FBA830915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2034F65-87A4-485C-B7DA-1E447B2A12A9}" type="pres">
      <dgm:prSet presAssocID="{F9937900-314E-4CD6-92A8-3BB4DA248227}" presName="spacer" presStyleCnt="0"/>
      <dgm:spPr/>
    </dgm:pt>
    <dgm:pt modelId="{A9166B3D-699B-46CB-BB83-7A1C7331BBB8}" type="pres">
      <dgm:prSet presAssocID="{E214B63B-8F9A-4CDA-A4C5-4717B45EEB1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2797A34-2251-4572-8B00-4DF1BEE9E06F}" type="pres">
      <dgm:prSet presAssocID="{E97ECD6F-FA53-4549-BA6B-4A2082260693}" presName="spacer" presStyleCnt="0"/>
      <dgm:spPr/>
    </dgm:pt>
    <dgm:pt modelId="{12C1BF90-B361-430A-8F50-9C0E31FFBCCF}" type="pres">
      <dgm:prSet presAssocID="{5F660819-D30D-49B0-BA72-0C53D740A49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DCEF46E-101A-4819-BAD9-7A4A594A981E}" type="pres">
      <dgm:prSet presAssocID="{BC67BB1D-02B6-4A4A-AF7B-067439D6ABCD}" presName="spacer" presStyleCnt="0"/>
      <dgm:spPr/>
    </dgm:pt>
    <dgm:pt modelId="{D6CCD12A-797C-4D67-9670-5C0F1149F24A}" type="pres">
      <dgm:prSet presAssocID="{D842A104-32BA-4102-9451-2F28DAFCE60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4135310-4FAC-482C-B783-63CBAEA34E29}" type="presOf" srcId="{E214B63B-8F9A-4CDA-A4C5-4717B45EEB14}" destId="{A9166B3D-699B-46CB-BB83-7A1C7331BBB8}" srcOrd="0" destOrd="0" presId="urn:microsoft.com/office/officeart/2005/8/layout/vList2"/>
    <dgm:cxn modelId="{250CA814-79DE-4DCF-A010-E6C55DC584A9}" type="presOf" srcId="{1F558697-E85A-487B-B167-587A48980B8E}" destId="{19CE75DA-008B-4833-BB58-CBBEDDCF7F1C}" srcOrd="0" destOrd="0" presId="urn:microsoft.com/office/officeart/2005/8/layout/vList2"/>
    <dgm:cxn modelId="{39700363-E3C5-4A79-B1B6-C6B173887B03}" type="presOf" srcId="{5F660819-D30D-49B0-BA72-0C53D740A492}" destId="{12C1BF90-B361-430A-8F50-9C0E31FFBCCF}" srcOrd="0" destOrd="0" presId="urn:microsoft.com/office/officeart/2005/8/layout/vList2"/>
    <dgm:cxn modelId="{97A46E47-BA0A-49E7-9B4B-BF7828447BCD}" type="presOf" srcId="{A0BCD65F-B510-4311-8A30-28FBA8309159}" destId="{89655A8F-EAE8-4018-943C-5D0663D5BB30}" srcOrd="0" destOrd="0" presId="urn:microsoft.com/office/officeart/2005/8/layout/vList2"/>
    <dgm:cxn modelId="{E0297475-F1DA-4BBF-91D3-4D631471749F}" srcId="{1F558697-E85A-487B-B167-587A48980B8E}" destId="{D842A104-32BA-4102-9451-2F28DAFCE605}" srcOrd="5" destOrd="0" parTransId="{0C351D94-2CA6-4D6F-AA11-9FD021861921}" sibTransId="{591B6FC7-E0E8-4F6B-A8B1-5ED011738474}"/>
    <dgm:cxn modelId="{50A5147A-97CB-48E1-855F-CEDB71721D82}" srcId="{1F558697-E85A-487B-B167-587A48980B8E}" destId="{5F660819-D30D-49B0-BA72-0C53D740A492}" srcOrd="4" destOrd="0" parTransId="{20A511A0-E05C-4C90-8EE5-F02A56668D68}" sibTransId="{BC67BB1D-02B6-4A4A-AF7B-067439D6ABCD}"/>
    <dgm:cxn modelId="{6C50FAA0-ABCF-4CF0-9F41-B07A4BDD225D}" srcId="{1F558697-E85A-487B-B167-587A48980B8E}" destId="{E214B63B-8F9A-4CDA-A4C5-4717B45EEB14}" srcOrd="3" destOrd="0" parTransId="{5F3DDA35-3226-43D9-AC9D-29DEC47BA4D8}" sibTransId="{E97ECD6F-FA53-4549-BA6B-4A2082260693}"/>
    <dgm:cxn modelId="{F2EA24AF-9FAB-4A51-95E8-60925DB2787E}" type="presOf" srcId="{4F969EA5-3E36-4F0C-BF97-69D99A74B70C}" destId="{39F7A495-0493-4FC4-8261-167E7EA03504}" srcOrd="0" destOrd="0" presId="urn:microsoft.com/office/officeart/2005/8/layout/vList2"/>
    <dgm:cxn modelId="{8B2C07B0-59A3-4990-9339-D620A864A56F}" srcId="{1F558697-E85A-487B-B167-587A48980B8E}" destId="{A0BCD65F-B510-4311-8A30-28FBA8309159}" srcOrd="2" destOrd="0" parTransId="{14B89DF3-6415-428C-BB44-2125C44249F8}" sibTransId="{F9937900-314E-4CD6-92A8-3BB4DA248227}"/>
    <dgm:cxn modelId="{CB1B59CB-7C9C-44BB-8E17-FECBD0B88123}" srcId="{1F558697-E85A-487B-B167-587A48980B8E}" destId="{FBB58720-62AC-4F04-A15D-70CB3251EFB0}" srcOrd="1" destOrd="0" parTransId="{212D2C19-23D3-416B-9F1F-BEB7639DD465}" sibTransId="{D14E8EFD-B09E-48FF-BC2E-BFE2CF224BB6}"/>
    <dgm:cxn modelId="{F673B5DE-475B-4A74-A80E-F6665D70E13C}" type="presOf" srcId="{D842A104-32BA-4102-9451-2F28DAFCE605}" destId="{D6CCD12A-797C-4D67-9670-5C0F1149F24A}" srcOrd="0" destOrd="0" presId="urn:microsoft.com/office/officeart/2005/8/layout/vList2"/>
    <dgm:cxn modelId="{EC2009E3-5E61-467A-AE3C-A6348407184A}" type="presOf" srcId="{FBB58720-62AC-4F04-A15D-70CB3251EFB0}" destId="{CB24B7B7-2D8D-4BBC-ABCA-5DAC22092693}" srcOrd="0" destOrd="0" presId="urn:microsoft.com/office/officeart/2005/8/layout/vList2"/>
    <dgm:cxn modelId="{B395A8E5-058F-443C-899C-8FA57DABE878}" srcId="{1F558697-E85A-487B-B167-587A48980B8E}" destId="{4F969EA5-3E36-4F0C-BF97-69D99A74B70C}" srcOrd="0" destOrd="0" parTransId="{5B85BD9B-D8FF-40F2-BFCB-976EBE661F3F}" sibTransId="{7B50FB5E-30A7-4860-B7B7-EB61AA0C0944}"/>
    <dgm:cxn modelId="{984E9F19-B01A-4A95-B3D4-FDCC75F184A6}" type="presParOf" srcId="{19CE75DA-008B-4833-BB58-CBBEDDCF7F1C}" destId="{39F7A495-0493-4FC4-8261-167E7EA03504}" srcOrd="0" destOrd="0" presId="urn:microsoft.com/office/officeart/2005/8/layout/vList2"/>
    <dgm:cxn modelId="{3E5F1D70-454D-4EAC-870E-909FC5AFC96A}" type="presParOf" srcId="{19CE75DA-008B-4833-BB58-CBBEDDCF7F1C}" destId="{0F0FF6EA-0CD4-452C-B004-087A157EBAE9}" srcOrd="1" destOrd="0" presId="urn:microsoft.com/office/officeart/2005/8/layout/vList2"/>
    <dgm:cxn modelId="{3523B5C8-4232-416E-9850-A2D7866E1E01}" type="presParOf" srcId="{19CE75DA-008B-4833-BB58-CBBEDDCF7F1C}" destId="{CB24B7B7-2D8D-4BBC-ABCA-5DAC22092693}" srcOrd="2" destOrd="0" presId="urn:microsoft.com/office/officeart/2005/8/layout/vList2"/>
    <dgm:cxn modelId="{66874224-521C-42B2-8ED1-D45A553C3B72}" type="presParOf" srcId="{19CE75DA-008B-4833-BB58-CBBEDDCF7F1C}" destId="{CEAD0B53-E097-4E6C-B5D4-0C96C8F450D3}" srcOrd="3" destOrd="0" presId="urn:microsoft.com/office/officeart/2005/8/layout/vList2"/>
    <dgm:cxn modelId="{C85932C6-B15C-4EFC-A9B0-F2D9049BC0C9}" type="presParOf" srcId="{19CE75DA-008B-4833-BB58-CBBEDDCF7F1C}" destId="{89655A8F-EAE8-4018-943C-5D0663D5BB30}" srcOrd="4" destOrd="0" presId="urn:microsoft.com/office/officeart/2005/8/layout/vList2"/>
    <dgm:cxn modelId="{5340B747-4584-4493-9A73-3C8002C9E805}" type="presParOf" srcId="{19CE75DA-008B-4833-BB58-CBBEDDCF7F1C}" destId="{B2034F65-87A4-485C-B7DA-1E447B2A12A9}" srcOrd="5" destOrd="0" presId="urn:microsoft.com/office/officeart/2005/8/layout/vList2"/>
    <dgm:cxn modelId="{DBF84D93-72DF-4200-BDC6-B34BDF5A5ECA}" type="presParOf" srcId="{19CE75DA-008B-4833-BB58-CBBEDDCF7F1C}" destId="{A9166B3D-699B-46CB-BB83-7A1C7331BBB8}" srcOrd="6" destOrd="0" presId="urn:microsoft.com/office/officeart/2005/8/layout/vList2"/>
    <dgm:cxn modelId="{76ED0DD8-5995-4E7B-9137-A2751CED6784}" type="presParOf" srcId="{19CE75DA-008B-4833-BB58-CBBEDDCF7F1C}" destId="{D2797A34-2251-4572-8B00-4DF1BEE9E06F}" srcOrd="7" destOrd="0" presId="urn:microsoft.com/office/officeart/2005/8/layout/vList2"/>
    <dgm:cxn modelId="{E6B13B25-87C8-4B1E-8003-81AEAB3D649A}" type="presParOf" srcId="{19CE75DA-008B-4833-BB58-CBBEDDCF7F1C}" destId="{12C1BF90-B361-430A-8F50-9C0E31FFBCCF}" srcOrd="8" destOrd="0" presId="urn:microsoft.com/office/officeart/2005/8/layout/vList2"/>
    <dgm:cxn modelId="{4423D5D2-BB9B-4A5E-91E4-C0AB2EA63187}" type="presParOf" srcId="{19CE75DA-008B-4833-BB58-CBBEDDCF7F1C}" destId="{8DCEF46E-101A-4819-BAD9-7A4A594A981E}" srcOrd="9" destOrd="0" presId="urn:microsoft.com/office/officeart/2005/8/layout/vList2"/>
    <dgm:cxn modelId="{8D395C0F-8B02-4D41-82ED-5408484488F4}" type="presParOf" srcId="{19CE75DA-008B-4833-BB58-CBBEDDCF7F1C}" destId="{D6CCD12A-797C-4D67-9670-5C0F1149F24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887DB-7475-4685-BB9F-56BA07F4523A}">
      <dsp:nvSpPr>
        <dsp:cNvPr id="0" name=""/>
        <dsp:cNvSpPr/>
      </dsp:nvSpPr>
      <dsp:spPr>
        <a:xfrm>
          <a:off x="0" y="1029890"/>
          <a:ext cx="5031521" cy="2059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Literature review topics: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methods for engaging RNs in holistic self-care,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methods of effective holistic self-care,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methods for teaching holistic self-care, and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methods for supporting sustainable holistic self-care.</a:t>
          </a:r>
          <a:endParaRPr lang="en-US" sz="1800" kern="1200" dirty="0"/>
        </a:p>
      </dsp:txBody>
      <dsp:txXfrm>
        <a:off x="60329" y="1090219"/>
        <a:ext cx="4910863" cy="193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ACE2D-9495-4EEC-BF71-9FFEF86B6DD4}">
      <dsp:nvSpPr>
        <dsp:cNvPr id="0" name=""/>
        <dsp:cNvSpPr/>
      </dsp:nvSpPr>
      <dsp:spPr>
        <a:xfrm>
          <a:off x="0" y="294802"/>
          <a:ext cx="6083272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Worldview transformation, self-knowledge, and self-compassion: influential in the transformative process supporting engagement</a:t>
          </a:r>
          <a:endParaRPr lang="en-US" sz="1700" kern="1200" dirty="0"/>
        </a:p>
      </dsp:txBody>
      <dsp:txXfrm>
        <a:off x="32041" y="326843"/>
        <a:ext cx="6019190" cy="592288"/>
      </dsp:txXfrm>
    </dsp:sp>
    <dsp:sp modelId="{E6F08739-27F7-417C-A533-E9A815F77B31}">
      <dsp:nvSpPr>
        <dsp:cNvPr id="0" name=""/>
        <dsp:cNvSpPr/>
      </dsp:nvSpPr>
      <dsp:spPr>
        <a:xfrm>
          <a:off x="0" y="1000132"/>
          <a:ext cx="6083272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Operational factors: time for training/practice; accessibility; work demands. </a:t>
          </a:r>
          <a:endParaRPr lang="en-US" sz="1700" kern="1200" dirty="0"/>
        </a:p>
      </dsp:txBody>
      <dsp:txXfrm>
        <a:off x="32041" y="1032173"/>
        <a:ext cx="6019190" cy="592288"/>
      </dsp:txXfrm>
    </dsp:sp>
    <dsp:sp modelId="{C991975B-534D-42DC-B4D1-70F45878E08D}">
      <dsp:nvSpPr>
        <dsp:cNvPr id="0" name=""/>
        <dsp:cNvSpPr/>
      </dsp:nvSpPr>
      <dsp:spPr>
        <a:xfrm>
          <a:off x="0" y="1705462"/>
          <a:ext cx="6083272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Organisational factors: employer support; financial compensation for participation in research; course accreditation. *</a:t>
          </a:r>
          <a:endParaRPr lang="en-US" sz="1700" kern="1200" dirty="0"/>
        </a:p>
      </dsp:txBody>
      <dsp:txXfrm>
        <a:off x="32041" y="1737503"/>
        <a:ext cx="6019190" cy="592288"/>
      </dsp:txXfrm>
    </dsp:sp>
    <dsp:sp modelId="{0EBB8760-8865-4B27-B397-A709AA4B6374}">
      <dsp:nvSpPr>
        <dsp:cNvPr id="0" name=""/>
        <dsp:cNvSpPr/>
      </dsp:nvSpPr>
      <dsp:spPr>
        <a:xfrm>
          <a:off x="0" y="2410792"/>
          <a:ext cx="6083272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Research </a:t>
          </a:r>
          <a:r>
            <a:rPr lang="en-CA" sz="1700" b="1" i="1" kern="1200" dirty="0"/>
            <a:t>specific</a:t>
          </a:r>
          <a:r>
            <a:rPr lang="en-CA" sz="1700" kern="1200" dirty="0"/>
            <a:t> to the philosophical aspects of engagement in holistic self-care by nurses is lacking.</a:t>
          </a:r>
          <a:endParaRPr lang="en-US" sz="1700" kern="1200" dirty="0"/>
        </a:p>
      </dsp:txBody>
      <dsp:txXfrm>
        <a:off x="32041" y="2442833"/>
        <a:ext cx="6019190" cy="592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ACE2D-9495-4EEC-BF71-9FFEF86B6DD4}">
      <dsp:nvSpPr>
        <dsp:cNvPr id="0" name=""/>
        <dsp:cNvSpPr/>
      </dsp:nvSpPr>
      <dsp:spPr>
        <a:xfrm>
          <a:off x="0" y="36681"/>
          <a:ext cx="6083272" cy="789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Yoga, breath-work for nervous system self-regulation, meditation, and mindfulness-based stress reduction practices were the most cited holistic self-care methods</a:t>
          </a:r>
          <a:endParaRPr lang="en-US" sz="1500" kern="1200" dirty="0"/>
        </a:p>
      </dsp:txBody>
      <dsp:txXfrm>
        <a:off x="38552" y="75233"/>
        <a:ext cx="6006168" cy="712646"/>
      </dsp:txXfrm>
    </dsp:sp>
    <dsp:sp modelId="{E6F08739-27F7-417C-A533-E9A815F77B31}">
      <dsp:nvSpPr>
        <dsp:cNvPr id="0" name=""/>
        <dsp:cNvSpPr/>
      </dsp:nvSpPr>
      <dsp:spPr>
        <a:xfrm>
          <a:off x="0" y="869632"/>
          <a:ext cx="6083272" cy="789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Individualization of practices was recommended</a:t>
          </a:r>
          <a:endParaRPr lang="en-US" sz="1500" kern="1200" dirty="0"/>
        </a:p>
      </dsp:txBody>
      <dsp:txXfrm>
        <a:off x="38552" y="908184"/>
        <a:ext cx="6006168" cy="712646"/>
      </dsp:txXfrm>
    </dsp:sp>
    <dsp:sp modelId="{C991975B-534D-42DC-B4D1-70F45878E08D}">
      <dsp:nvSpPr>
        <dsp:cNvPr id="0" name=""/>
        <dsp:cNvSpPr/>
      </dsp:nvSpPr>
      <dsp:spPr>
        <a:xfrm>
          <a:off x="0" y="1702582"/>
          <a:ext cx="6083272" cy="789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Studies specific to whether theoretical knowledge of holistic self-care practices and concepts was important were not found. </a:t>
          </a:r>
          <a:endParaRPr lang="en-US" sz="1500" kern="1200" dirty="0"/>
        </a:p>
      </dsp:txBody>
      <dsp:txXfrm>
        <a:off x="38552" y="1741134"/>
        <a:ext cx="6006168" cy="712646"/>
      </dsp:txXfrm>
    </dsp:sp>
    <dsp:sp modelId="{0EBB8760-8865-4B27-B397-A709AA4B6374}">
      <dsp:nvSpPr>
        <dsp:cNvPr id="0" name=""/>
        <dsp:cNvSpPr/>
      </dsp:nvSpPr>
      <dsp:spPr>
        <a:xfrm>
          <a:off x="0" y="2535532"/>
          <a:ext cx="6083272" cy="789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A lack of follow-up data regarding the sustained use of these modalities by practicing RNs was noted. </a:t>
          </a:r>
          <a:endParaRPr lang="en-US" sz="1500" kern="1200" dirty="0"/>
        </a:p>
      </dsp:txBody>
      <dsp:txXfrm>
        <a:off x="38552" y="2574084"/>
        <a:ext cx="6006168" cy="712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ACE2D-9495-4EEC-BF71-9FFEF86B6DD4}">
      <dsp:nvSpPr>
        <dsp:cNvPr id="0" name=""/>
        <dsp:cNvSpPr/>
      </dsp:nvSpPr>
      <dsp:spPr>
        <a:xfrm>
          <a:off x="0" y="23519"/>
          <a:ext cx="6083272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Interventional studies described on-site and on-line platforms (methods for teaching). There was a lack of literature for on-line platforms. </a:t>
          </a:r>
          <a:endParaRPr lang="en-US" sz="1500" kern="1200" dirty="0"/>
        </a:p>
      </dsp:txBody>
      <dsp:txXfrm>
        <a:off x="38874" y="62393"/>
        <a:ext cx="6005524" cy="718583"/>
      </dsp:txXfrm>
    </dsp:sp>
    <dsp:sp modelId="{E6F08739-27F7-417C-A533-E9A815F77B31}">
      <dsp:nvSpPr>
        <dsp:cNvPr id="0" name=""/>
        <dsp:cNvSpPr/>
      </dsp:nvSpPr>
      <dsp:spPr>
        <a:xfrm>
          <a:off x="0" y="863050"/>
          <a:ext cx="6083272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All on-line interventional studies were participant guided with some supportive email contact from instructors </a:t>
          </a:r>
          <a:endParaRPr lang="en-US" sz="1500" kern="1200" dirty="0"/>
        </a:p>
      </dsp:txBody>
      <dsp:txXfrm>
        <a:off x="38874" y="901924"/>
        <a:ext cx="6005524" cy="718583"/>
      </dsp:txXfrm>
    </dsp:sp>
    <dsp:sp modelId="{C991975B-534D-42DC-B4D1-70F45878E08D}">
      <dsp:nvSpPr>
        <dsp:cNvPr id="0" name=""/>
        <dsp:cNvSpPr/>
      </dsp:nvSpPr>
      <dsp:spPr>
        <a:xfrm>
          <a:off x="0" y="1702582"/>
          <a:ext cx="6083272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Impact of instructor expertise in holistic theory/self-care was not specifically described. Data re: impact of instructor-facilitated versus self-directed learning in on-line platforms was lacking.  </a:t>
          </a:r>
          <a:endParaRPr lang="en-US" sz="1500" kern="1200" dirty="0"/>
        </a:p>
      </dsp:txBody>
      <dsp:txXfrm>
        <a:off x="38874" y="1741456"/>
        <a:ext cx="6005524" cy="718583"/>
      </dsp:txXfrm>
    </dsp:sp>
    <dsp:sp modelId="{0EBB8760-8865-4B27-B397-A709AA4B6374}">
      <dsp:nvSpPr>
        <dsp:cNvPr id="0" name=""/>
        <dsp:cNvSpPr/>
      </dsp:nvSpPr>
      <dsp:spPr>
        <a:xfrm>
          <a:off x="0" y="2542113"/>
          <a:ext cx="6083272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Common themes identified:  accessibility to content; learning tools &amp; resources; venue; and length of instruction/program time. Sensitivity to learning needs was noted in context to individualization of practices. </a:t>
          </a:r>
          <a:endParaRPr lang="en-US" sz="1500" kern="1200" dirty="0"/>
        </a:p>
      </dsp:txBody>
      <dsp:txXfrm>
        <a:off x="38874" y="2580987"/>
        <a:ext cx="6005524" cy="718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ACE2D-9495-4EEC-BF71-9FFEF86B6DD4}">
      <dsp:nvSpPr>
        <dsp:cNvPr id="0" name=""/>
        <dsp:cNvSpPr/>
      </dsp:nvSpPr>
      <dsp:spPr>
        <a:xfrm>
          <a:off x="0" y="23519"/>
          <a:ext cx="6083272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Sustaining holistic self-care is multi-dimensional. Completion of a training program does not ensure sustainability. </a:t>
          </a:r>
          <a:endParaRPr lang="en-US" sz="1500" kern="1200" dirty="0"/>
        </a:p>
      </dsp:txBody>
      <dsp:txXfrm>
        <a:off x="38874" y="62393"/>
        <a:ext cx="6005524" cy="718583"/>
      </dsp:txXfrm>
    </dsp:sp>
    <dsp:sp modelId="{E6F08739-27F7-417C-A533-E9A815F77B31}">
      <dsp:nvSpPr>
        <dsp:cNvPr id="0" name=""/>
        <dsp:cNvSpPr/>
      </dsp:nvSpPr>
      <dsp:spPr>
        <a:xfrm>
          <a:off x="0" y="863050"/>
          <a:ext cx="6083272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Individual regulatory requirements, evolving life circumstances, and individual capacity may influence enduring holistic self-care. </a:t>
          </a:r>
          <a:endParaRPr lang="en-US" sz="1500" kern="1200" dirty="0"/>
        </a:p>
      </dsp:txBody>
      <dsp:txXfrm>
        <a:off x="38874" y="901924"/>
        <a:ext cx="6005524" cy="718583"/>
      </dsp:txXfrm>
    </dsp:sp>
    <dsp:sp modelId="{C991975B-534D-42DC-B4D1-70F45878E08D}">
      <dsp:nvSpPr>
        <dsp:cNvPr id="0" name=""/>
        <dsp:cNvSpPr/>
      </dsp:nvSpPr>
      <dsp:spPr>
        <a:xfrm>
          <a:off x="0" y="1702582"/>
          <a:ext cx="6083272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Limitations of this review: lack of data re: long-term follow-up in interventional studies, and impact of ongoing education/mentoring. </a:t>
          </a:r>
          <a:endParaRPr lang="en-US" sz="1500" kern="1200" dirty="0"/>
        </a:p>
      </dsp:txBody>
      <dsp:txXfrm>
        <a:off x="38874" y="1741456"/>
        <a:ext cx="6005524" cy="718583"/>
      </dsp:txXfrm>
    </dsp:sp>
    <dsp:sp modelId="{0EBB8760-8865-4B27-B397-A709AA4B6374}">
      <dsp:nvSpPr>
        <dsp:cNvPr id="0" name=""/>
        <dsp:cNvSpPr/>
      </dsp:nvSpPr>
      <dsp:spPr>
        <a:xfrm>
          <a:off x="0" y="2542113"/>
          <a:ext cx="6083272" cy="79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Reinforcement of practices in short increments over extended periods recommended, citing healthcare workers’ busy schedules as mediators of sustainability. </a:t>
          </a:r>
          <a:endParaRPr lang="en-US" sz="1500" kern="1200" dirty="0"/>
        </a:p>
      </dsp:txBody>
      <dsp:txXfrm>
        <a:off x="38874" y="2580987"/>
        <a:ext cx="6005524" cy="718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3E4C7-BEBF-447C-AFB1-679A4F4F2AE2}">
      <dsp:nvSpPr>
        <dsp:cNvPr id="0" name=""/>
        <dsp:cNvSpPr/>
      </dsp:nvSpPr>
      <dsp:spPr>
        <a:xfrm>
          <a:off x="1205473" y="39565"/>
          <a:ext cx="1718691" cy="1718691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spiritual</a:t>
          </a:r>
        </a:p>
      </dsp:txBody>
      <dsp:txXfrm>
        <a:off x="1403784" y="270927"/>
        <a:ext cx="1322070" cy="545353"/>
      </dsp:txXfrm>
    </dsp:sp>
    <dsp:sp modelId="{0745DA1F-2B06-4CA6-A82B-165FA85CA1FC}">
      <dsp:nvSpPr>
        <dsp:cNvPr id="0" name=""/>
        <dsp:cNvSpPr/>
      </dsp:nvSpPr>
      <dsp:spPr>
        <a:xfrm>
          <a:off x="1874006" y="693248"/>
          <a:ext cx="1718691" cy="1718691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0" kern="1200" dirty="0"/>
            <a:t>mental</a:t>
          </a:r>
        </a:p>
      </dsp:txBody>
      <dsp:txXfrm>
        <a:off x="2799455" y="891559"/>
        <a:ext cx="661035" cy="1322070"/>
      </dsp:txXfrm>
    </dsp:sp>
    <dsp:sp modelId="{5FDD6B2D-5214-4D1D-AC71-78CE91C45B5C}">
      <dsp:nvSpPr>
        <dsp:cNvPr id="0" name=""/>
        <dsp:cNvSpPr/>
      </dsp:nvSpPr>
      <dsp:spPr>
        <a:xfrm>
          <a:off x="1213775" y="1353170"/>
          <a:ext cx="1718691" cy="1718691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physical</a:t>
          </a:r>
        </a:p>
      </dsp:txBody>
      <dsp:txXfrm>
        <a:off x="1412085" y="2295145"/>
        <a:ext cx="1322070" cy="545353"/>
      </dsp:txXfrm>
    </dsp:sp>
    <dsp:sp modelId="{35293CED-2DAD-4276-94EC-53BC1B33A5D7}">
      <dsp:nvSpPr>
        <dsp:cNvPr id="0" name=""/>
        <dsp:cNvSpPr/>
      </dsp:nvSpPr>
      <dsp:spPr>
        <a:xfrm>
          <a:off x="511917" y="726591"/>
          <a:ext cx="1718691" cy="1718691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emotional</a:t>
          </a:r>
        </a:p>
      </dsp:txBody>
      <dsp:txXfrm>
        <a:off x="644124" y="924901"/>
        <a:ext cx="661035" cy="1322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A6583-70C7-4DFC-B295-341005E9F076}">
      <dsp:nvSpPr>
        <dsp:cNvPr id="0" name=""/>
        <dsp:cNvSpPr/>
      </dsp:nvSpPr>
      <dsp:spPr>
        <a:xfrm>
          <a:off x="0" y="456373"/>
          <a:ext cx="503152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FORMAT</a:t>
          </a:r>
          <a:endParaRPr lang="en-US" sz="1800" kern="1200"/>
        </a:p>
      </dsp:txBody>
      <dsp:txXfrm>
        <a:off x="20561" y="476934"/>
        <a:ext cx="4990399" cy="380078"/>
      </dsp:txXfrm>
    </dsp:sp>
    <dsp:sp modelId="{93F9112F-A903-4BDF-B8A7-BD0097F25721}">
      <dsp:nvSpPr>
        <dsp:cNvPr id="0" name=""/>
        <dsp:cNvSpPr/>
      </dsp:nvSpPr>
      <dsp:spPr>
        <a:xfrm>
          <a:off x="0" y="929413"/>
          <a:ext cx="503152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1 hour guided sessions; weekly x 5</a:t>
          </a:r>
          <a:endParaRPr lang="en-US" sz="1800" kern="1200" dirty="0"/>
        </a:p>
      </dsp:txBody>
      <dsp:txXfrm>
        <a:off x="20561" y="949974"/>
        <a:ext cx="4990399" cy="380078"/>
      </dsp:txXfrm>
    </dsp:sp>
    <dsp:sp modelId="{DF60EA54-FEAD-418C-8F15-DC6E5D0F9584}">
      <dsp:nvSpPr>
        <dsp:cNvPr id="0" name=""/>
        <dsp:cNvSpPr/>
      </dsp:nvSpPr>
      <dsp:spPr>
        <a:xfrm>
          <a:off x="0" y="1402453"/>
          <a:ext cx="503152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Fully on-line; all resources available on website </a:t>
          </a:r>
          <a:endParaRPr lang="en-US" sz="1800" kern="1200" dirty="0"/>
        </a:p>
      </dsp:txBody>
      <dsp:txXfrm>
        <a:off x="20561" y="1423014"/>
        <a:ext cx="4990399" cy="380078"/>
      </dsp:txXfrm>
    </dsp:sp>
    <dsp:sp modelId="{B6682BA0-BE3D-45A9-89B8-6C05C19ABF08}">
      <dsp:nvSpPr>
        <dsp:cNvPr id="0" name=""/>
        <dsp:cNvSpPr/>
      </dsp:nvSpPr>
      <dsp:spPr>
        <a:xfrm>
          <a:off x="0" y="1875493"/>
          <a:ext cx="503152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Recorded for flexible access</a:t>
          </a:r>
          <a:endParaRPr lang="en-US" sz="1800" kern="1200" dirty="0"/>
        </a:p>
      </dsp:txBody>
      <dsp:txXfrm>
        <a:off x="20561" y="1896054"/>
        <a:ext cx="4990399" cy="380078"/>
      </dsp:txXfrm>
    </dsp:sp>
    <dsp:sp modelId="{F9095A8D-92E3-4491-BF4B-C0BFC7F00C67}">
      <dsp:nvSpPr>
        <dsp:cNvPr id="0" name=""/>
        <dsp:cNvSpPr/>
      </dsp:nvSpPr>
      <dsp:spPr>
        <a:xfrm>
          <a:off x="0" y="2348533"/>
          <a:ext cx="503152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Instructor: nursing and holistic practice background</a:t>
          </a:r>
          <a:endParaRPr lang="en-US" sz="1800" kern="1200"/>
        </a:p>
      </dsp:txBody>
      <dsp:txXfrm>
        <a:off x="20561" y="2369094"/>
        <a:ext cx="4990399" cy="380078"/>
      </dsp:txXfrm>
    </dsp:sp>
    <dsp:sp modelId="{AC32F47C-C875-44D6-A6FE-ED6B6BE41CC2}">
      <dsp:nvSpPr>
        <dsp:cNvPr id="0" name=""/>
        <dsp:cNvSpPr/>
      </dsp:nvSpPr>
      <dsp:spPr>
        <a:xfrm>
          <a:off x="0" y="2821573"/>
          <a:ext cx="503152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Mentored </a:t>
          </a:r>
          <a:r>
            <a:rPr lang="en-CA" sz="1800" kern="1200" dirty="0"/>
            <a:t>during; with 2 sessions post workshop</a:t>
          </a:r>
          <a:endParaRPr lang="en-US" sz="1800" kern="1200" dirty="0"/>
        </a:p>
      </dsp:txBody>
      <dsp:txXfrm>
        <a:off x="20561" y="2842134"/>
        <a:ext cx="4990399" cy="380078"/>
      </dsp:txXfrm>
    </dsp:sp>
    <dsp:sp modelId="{530E566C-A74F-48D2-B269-0D513D2CC905}">
      <dsp:nvSpPr>
        <dsp:cNvPr id="0" name=""/>
        <dsp:cNvSpPr/>
      </dsp:nvSpPr>
      <dsp:spPr>
        <a:xfrm>
          <a:off x="0" y="3294613"/>
          <a:ext cx="503152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effectLst/>
              <a:ea typeface="Calibri" panose="020F0502020204030204" pitchFamily="34" charset="0"/>
            </a:rPr>
            <a:t>Resources for deeper learning provided.</a:t>
          </a:r>
          <a:endParaRPr lang="en-US" sz="1800" kern="1200" dirty="0"/>
        </a:p>
      </dsp:txBody>
      <dsp:txXfrm>
        <a:off x="20561" y="3315174"/>
        <a:ext cx="4990399" cy="380078"/>
      </dsp:txXfrm>
    </dsp:sp>
    <dsp:sp modelId="{ADE4FE1A-1F24-4C5B-9316-636559575473}">
      <dsp:nvSpPr>
        <dsp:cNvPr id="0" name=""/>
        <dsp:cNvSpPr/>
      </dsp:nvSpPr>
      <dsp:spPr>
        <a:xfrm>
          <a:off x="0" y="3767653"/>
          <a:ext cx="503152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Experiential &amp; Self-reflective</a:t>
          </a:r>
          <a:endParaRPr lang="en-US" sz="1800" kern="1200"/>
        </a:p>
      </dsp:txBody>
      <dsp:txXfrm>
        <a:off x="20561" y="3788214"/>
        <a:ext cx="4990399" cy="380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D70DA-31FE-4592-B0F9-C627E009712B}">
      <dsp:nvSpPr>
        <dsp:cNvPr id="0" name=""/>
        <dsp:cNvSpPr/>
      </dsp:nvSpPr>
      <dsp:spPr>
        <a:xfrm>
          <a:off x="1031557" y="2136"/>
          <a:ext cx="4126230" cy="618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60" tIns="157169" rIns="80060" bIns="1571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By the end of the course, participants will be able to:</a:t>
          </a:r>
        </a:p>
      </dsp:txBody>
      <dsp:txXfrm>
        <a:off x="1031557" y="2136"/>
        <a:ext cx="4126230" cy="618774"/>
      </dsp:txXfrm>
    </dsp:sp>
    <dsp:sp modelId="{F1211C8E-BF84-46DD-A41C-5341F280E08F}">
      <dsp:nvSpPr>
        <dsp:cNvPr id="0" name=""/>
        <dsp:cNvSpPr/>
      </dsp:nvSpPr>
      <dsp:spPr>
        <a:xfrm>
          <a:off x="0" y="2136"/>
          <a:ext cx="1031557" cy="618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7" tIns="61121" rIns="54587" bIns="611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0" y="2136"/>
        <a:ext cx="1031557" cy="618774"/>
      </dsp:txXfrm>
    </dsp:sp>
    <dsp:sp modelId="{B9FFC93B-9AA9-43D1-90EC-11D054CB57EA}">
      <dsp:nvSpPr>
        <dsp:cNvPr id="0" name=""/>
        <dsp:cNvSpPr/>
      </dsp:nvSpPr>
      <dsp:spPr>
        <a:xfrm>
          <a:off x="1031557" y="658037"/>
          <a:ext cx="4126230" cy="618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60" tIns="157169" rIns="80060" bIns="1571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foundational knowledge of the concepts of holistic health and holistic self-care, </a:t>
          </a:r>
        </a:p>
      </dsp:txBody>
      <dsp:txXfrm>
        <a:off x="1031557" y="658037"/>
        <a:ext cx="4126230" cy="618774"/>
      </dsp:txXfrm>
    </dsp:sp>
    <dsp:sp modelId="{28E68E89-AFAA-497D-A140-659149C3B44E}">
      <dsp:nvSpPr>
        <dsp:cNvPr id="0" name=""/>
        <dsp:cNvSpPr/>
      </dsp:nvSpPr>
      <dsp:spPr>
        <a:xfrm>
          <a:off x="0" y="658037"/>
          <a:ext cx="1031557" cy="618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7" tIns="61121" rIns="54587" bIns="6112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Demonstrate</a:t>
          </a:r>
        </a:p>
      </dsp:txBody>
      <dsp:txXfrm>
        <a:off x="0" y="658037"/>
        <a:ext cx="1031557" cy="618774"/>
      </dsp:txXfrm>
    </dsp:sp>
    <dsp:sp modelId="{6BB1CC44-0DAE-4DD4-8FCB-FB9764692C88}">
      <dsp:nvSpPr>
        <dsp:cNvPr id="0" name=""/>
        <dsp:cNvSpPr/>
      </dsp:nvSpPr>
      <dsp:spPr>
        <a:xfrm>
          <a:off x="1031557" y="1313939"/>
          <a:ext cx="4126230" cy="618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60" tIns="157169" rIns="80060" bIns="1571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holistically based self-assessment tool </a:t>
          </a:r>
        </a:p>
      </dsp:txBody>
      <dsp:txXfrm>
        <a:off x="1031557" y="1313939"/>
        <a:ext cx="4126230" cy="618774"/>
      </dsp:txXfrm>
    </dsp:sp>
    <dsp:sp modelId="{864CB293-D863-42CB-A6AD-D613B179515A}">
      <dsp:nvSpPr>
        <dsp:cNvPr id="0" name=""/>
        <dsp:cNvSpPr/>
      </dsp:nvSpPr>
      <dsp:spPr>
        <a:xfrm>
          <a:off x="0" y="1313939"/>
          <a:ext cx="1031557" cy="618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7" tIns="61121" rIns="54587" bIns="6112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Utilize</a:t>
          </a:r>
        </a:p>
      </dsp:txBody>
      <dsp:txXfrm>
        <a:off x="0" y="1313939"/>
        <a:ext cx="1031557" cy="618774"/>
      </dsp:txXfrm>
    </dsp:sp>
    <dsp:sp modelId="{12B16CB1-B1FC-4AAC-ADBB-C332944A594B}">
      <dsp:nvSpPr>
        <dsp:cNvPr id="0" name=""/>
        <dsp:cNvSpPr/>
      </dsp:nvSpPr>
      <dsp:spPr>
        <a:xfrm>
          <a:off x="1031557" y="1969840"/>
          <a:ext cx="4126230" cy="618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60" tIns="157169" rIns="80060" bIns="1571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holistic aspects of Self (physical, emotional, mental, and spiritual) that require support</a:t>
          </a:r>
        </a:p>
      </dsp:txBody>
      <dsp:txXfrm>
        <a:off x="1031557" y="1969840"/>
        <a:ext cx="4126230" cy="618774"/>
      </dsp:txXfrm>
    </dsp:sp>
    <dsp:sp modelId="{9C1B41B7-E285-4234-85AD-E826D0AD5318}">
      <dsp:nvSpPr>
        <dsp:cNvPr id="0" name=""/>
        <dsp:cNvSpPr/>
      </dsp:nvSpPr>
      <dsp:spPr>
        <a:xfrm>
          <a:off x="0" y="1969840"/>
          <a:ext cx="1031557" cy="618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7" tIns="61121" rIns="54587" bIns="6112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Identify</a:t>
          </a:r>
        </a:p>
      </dsp:txBody>
      <dsp:txXfrm>
        <a:off x="0" y="1969840"/>
        <a:ext cx="1031557" cy="618774"/>
      </dsp:txXfrm>
    </dsp:sp>
    <dsp:sp modelId="{D86B70A0-87D9-4DB4-A3A1-07E151C6875E}">
      <dsp:nvSpPr>
        <dsp:cNvPr id="0" name=""/>
        <dsp:cNvSpPr/>
      </dsp:nvSpPr>
      <dsp:spPr>
        <a:xfrm>
          <a:off x="1031557" y="2625741"/>
          <a:ext cx="4126230" cy="618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60" tIns="157169" rIns="80060" bIns="1571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internal &amp; external resources to support an individualized plan</a:t>
          </a:r>
        </a:p>
      </dsp:txBody>
      <dsp:txXfrm>
        <a:off x="1031557" y="2625741"/>
        <a:ext cx="4126230" cy="618774"/>
      </dsp:txXfrm>
    </dsp:sp>
    <dsp:sp modelId="{0F649D10-BEFA-4840-B5ED-10A4C060A07F}">
      <dsp:nvSpPr>
        <dsp:cNvPr id="0" name=""/>
        <dsp:cNvSpPr/>
      </dsp:nvSpPr>
      <dsp:spPr>
        <a:xfrm>
          <a:off x="0" y="2625741"/>
          <a:ext cx="1031557" cy="618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7" tIns="61121" rIns="54587" bIns="6112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Identify</a:t>
          </a:r>
        </a:p>
      </dsp:txBody>
      <dsp:txXfrm>
        <a:off x="0" y="2625741"/>
        <a:ext cx="1031557" cy="618774"/>
      </dsp:txXfrm>
    </dsp:sp>
    <dsp:sp modelId="{1BD9091F-ABBD-4F54-93BA-27E26C54B707}">
      <dsp:nvSpPr>
        <dsp:cNvPr id="0" name=""/>
        <dsp:cNvSpPr/>
      </dsp:nvSpPr>
      <dsp:spPr>
        <a:xfrm>
          <a:off x="1031557" y="3281642"/>
          <a:ext cx="4126230" cy="618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60" tIns="157169" rIns="80060" bIns="1571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 individualized, holistic self-care plan supportive of their personal and work environments</a:t>
          </a:r>
        </a:p>
      </dsp:txBody>
      <dsp:txXfrm>
        <a:off x="1031557" y="3281642"/>
        <a:ext cx="4126230" cy="618774"/>
      </dsp:txXfrm>
    </dsp:sp>
    <dsp:sp modelId="{BE0BBCDC-6021-42DA-9E33-95A89D229514}">
      <dsp:nvSpPr>
        <dsp:cNvPr id="0" name=""/>
        <dsp:cNvSpPr/>
      </dsp:nvSpPr>
      <dsp:spPr>
        <a:xfrm>
          <a:off x="0" y="3281642"/>
          <a:ext cx="1031557" cy="618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7" tIns="61121" rIns="54587" bIns="6112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Implement and embody</a:t>
          </a:r>
        </a:p>
      </dsp:txBody>
      <dsp:txXfrm>
        <a:off x="0" y="3281642"/>
        <a:ext cx="1031557" cy="618774"/>
      </dsp:txXfrm>
    </dsp:sp>
    <dsp:sp modelId="{61358ED1-8D92-4F59-91EB-5069924D83B4}">
      <dsp:nvSpPr>
        <dsp:cNvPr id="0" name=""/>
        <dsp:cNvSpPr/>
      </dsp:nvSpPr>
      <dsp:spPr>
        <a:xfrm>
          <a:off x="1031557" y="3937543"/>
          <a:ext cx="4126230" cy="618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60" tIns="157169" rIns="80060" bIns="1571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effectiveness of their self-care plan, fine-tuning as necessary</a:t>
          </a:r>
        </a:p>
      </dsp:txBody>
      <dsp:txXfrm>
        <a:off x="1031557" y="3937543"/>
        <a:ext cx="4126230" cy="618774"/>
      </dsp:txXfrm>
    </dsp:sp>
    <dsp:sp modelId="{FED32AE2-3F72-4910-8FC8-4DC9F445C835}">
      <dsp:nvSpPr>
        <dsp:cNvPr id="0" name=""/>
        <dsp:cNvSpPr/>
      </dsp:nvSpPr>
      <dsp:spPr>
        <a:xfrm>
          <a:off x="0" y="3937543"/>
          <a:ext cx="1031557" cy="618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87" tIns="61121" rIns="54587" bIns="6112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Evaluate</a:t>
          </a:r>
        </a:p>
      </dsp:txBody>
      <dsp:txXfrm>
        <a:off x="0" y="3937543"/>
        <a:ext cx="1031557" cy="6187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7A495-0493-4FC4-8261-167E7EA03504}">
      <dsp:nvSpPr>
        <dsp:cNvPr id="0" name=""/>
        <dsp:cNvSpPr/>
      </dsp:nvSpPr>
      <dsp:spPr>
        <a:xfrm>
          <a:off x="0" y="158486"/>
          <a:ext cx="5031521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Participants will be taught the </a:t>
          </a:r>
          <a:r>
            <a:rPr lang="en-CA" sz="2300" b="1" kern="1200" dirty="0"/>
            <a:t>basics</a:t>
          </a:r>
          <a:r>
            <a:rPr lang="en-CA" sz="2300" kern="1200" dirty="0"/>
            <a:t> of:</a:t>
          </a:r>
          <a:endParaRPr lang="en-US" sz="2300" kern="1200" dirty="0"/>
        </a:p>
      </dsp:txBody>
      <dsp:txXfrm>
        <a:off x="28243" y="186729"/>
        <a:ext cx="4975035" cy="522079"/>
      </dsp:txXfrm>
    </dsp:sp>
    <dsp:sp modelId="{CB24B7B7-2D8D-4BBC-ABCA-5DAC22092693}">
      <dsp:nvSpPr>
        <dsp:cNvPr id="0" name=""/>
        <dsp:cNvSpPr/>
      </dsp:nvSpPr>
      <dsp:spPr>
        <a:xfrm>
          <a:off x="0" y="803291"/>
          <a:ext cx="5031521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*Grounding</a:t>
          </a:r>
          <a:endParaRPr lang="en-US" sz="2300" kern="1200" dirty="0"/>
        </a:p>
      </dsp:txBody>
      <dsp:txXfrm>
        <a:off x="28243" y="831534"/>
        <a:ext cx="4975035" cy="522079"/>
      </dsp:txXfrm>
    </dsp:sp>
    <dsp:sp modelId="{89655A8F-EAE8-4018-943C-5D0663D5BB30}">
      <dsp:nvSpPr>
        <dsp:cNvPr id="0" name=""/>
        <dsp:cNvSpPr/>
      </dsp:nvSpPr>
      <dsp:spPr>
        <a:xfrm>
          <a:off x="0" y="1448096"/>
          <a:ext cx="5031521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*Breath </a:t>
          </a:r>
        </a:p>
      </dsp:txBody>
      <dsp:txXfrm>
        <a:off x="28243" y="1476339"/>
        <a:ext cx="4975035" cy="522079"/>
      </dsp:txXfrm>
    </dsp:sp>
    <dsp:sp modelId="{A9166B3D-699B-46CB-BB83-7A1C7331BBB8}">
      <dsp:nvSpPr>
        <dsp:cNvPr id="0" name=""/>
        <dsp:cNvSpPr/>
      </dsp:nvSpPr>
      <dsp:spPr>
        <a:xfrm>
          <a:off x="0" y="2092901"/>
          <a:ext cx="5031521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*Nervous System Self-regulation</a:t>
          </a:r>
        </a:p>
      </dsp:txBody>
      <dsp:txXfrm>
        <a:off x="28243" y="2121144"/>
        <a:ext cx="4975035" cy="522079"/>
      </dsp:txXfrm>
    </dsp:sp>
    <dsp:sp modelId="{12C1BF90-B361-430A-8F50-9C0E31FFBCCF}">
      <dsp:nvSpPr>
        <dsp:cNvPr id="0" name=""/>
        <dsp:cNvSpPr/>
      </dsp:nvSpPr>
      <dsp:spPr>
        <a:xfrm>
          <a:off x="0" y="2737706"/>
          <a:ext cx="5031521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Mindfulness</a:t>
          </a:r>
        </a:p>
      </dsp:txBody>
      <dsp:txXfrm>
        <a:off x="28243" y="2765949"/>
        <a:ext cx="4975035" cy="522079"/>
      </dsp:txXfrm>
    </dsp:sp>
    <dsp:sp modelId="{D6CCD12A-797C-4D67-9670-5C0F1149F24A}">
      <dsp:nvSpPr>
        <dsp:cNvPr id="0" name=""/>
        <dsp:cNvSpPr/>
      </dsp:nvSpPr>
      <dsp:spPr>
        <a:xfrm>
          <a:off x="0" y="3382511"/>
          <a:ext cx="5031521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Meditation </a:t>
          </a:r>
          <a:endParaRPr lang="en-US" sz="2300" kern="1200" dirty="0"/>
        </a:p>
      </dsp:txBody>
      <dsp:txXfrm>
        <a:off x="28243" y="3410754"/>
        <a:ext cx="4975035" cy="522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6F7CA-43CE-417A-B03C-C9936D95FF71}" type="datetimeFigureOut">
              <a:rPr lang="en-CA" smtClean="0"/>
              <a:t>2024-12-09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3BC6-9D27-4247-A484-B1052D2689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87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D9B5-F036-4E16-B395-5398E76B59B2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3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6015-0FF9-4670-885B-7D8FF4353CCE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3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00AF-600F-4890-8372-39C93165CEC0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7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0337-0123-44C7-B976-F9BF52974ED8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A711-34A4-4E2F-9C2C-144B72AE5226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5FA4-CED0-4077-B6F0-2D85DED4C879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2905-2451-48AE-8A03-44973E55C70C}" type="datetime1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A300-B32C-4FB2-B644-614C743A5073}" type="datetime1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E38C-234B-4E25-96F6-E5AF52FE728C}" type="datetime1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E30E-3A28-4D3E-8AB1-D57C52F51D32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7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CDF0-4D9C-412E-8A8C-CECE6F5A2AD6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2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C330F2A-414D-41EA-9FC3-98DEBE9816AF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4288/1.0394563" TargetMode="External"/><Relationship Id="rId13" Type="http://schemas.openxmlformats.org/officeDocument/2006/relationships/hyperlink" Target="https://dx.doi.org/10.4037/ajcc2015291" TargetMode="External"/><Relationship Id="rId3" Type="http://schemas.openxmlformats.org/officeDocument/2006/relationships/hyperlink" Target="https://cna-aiic.ca/html/en/Code-of-Ethics-2017Edition/files/assets/basic-" TargetMode="External"/><Relationship Id="rId7" Type="http://schemas.openxmlformats.org/officeDocument/2006/relationships/hyperlink" Target="http://distress.html/" TargetMode="External"/><Relationship Id="rId12" Type="http://schemas.openxmlformats.org/officeDocument/2006/relationships/hyperlink" Target="https://doi.org/10.1186/s12904-018-0318-0" TargetMode="External"/><Relationship Id="rId2" Type="http://schemas.openxmlformats.org/officeDocument/2006/relationships/hyperlink" Target="https://doi.org:10.3912/OJIN.Vol19No03Man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nucategories/EthicsStandards/Resources/Courage-and-Distress/Understanding" TargetMode="External"/><Relationship Id="rId11" Type="http://schemas.openxmlformats.org/officeDocument/2006/relationships/hyperlink" Target="https://doi.org/10.3390/admsci7010007" TargetMode="External"/><Relationship Id="rId5" Type="http://schemas.openxmlformats.org/officeDocument/2006/relationships/hyperlink" Target="http://ojin.nursingworld.org/Main" TargetMode="External"/><Relationship Id="rId10" Type="http://schemas.openxmlformats.org/officeDocument/2006/relationships/hyperlink" Target="https://doi.org/10.1016/j.anr.2016.10.002" TargetMode="External"/><Relationship Id="rId4" Type="http://schemas.openxmlformats.org/officeDocument/2006/relationships/hyperlink" Target="https://doi.org/10.1177/0898010116685655" TargetMode="External"/><Relationship Id="rId9" Type="http://schemas.openxmlformats.org/officeDocument/2006/relationships/hyperlink" Target="http://dx.doi.org/10.14288/1.039198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@shaw.ca" TargetMode="External"/><Relationship Id="rId2" Type="http://schemas.openxmlformats.org/officeDocument/2006/relationships/hyperlink" Target="http://www.synapseintegralhealth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2AACB-D59C-47C5-8795-AAB569861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87878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Conscious Nurse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4DFDF-64AA-4665-9061-3FB0D81BD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608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an on-line holistic self-care workshop for nurses</a:t>
            </a:r>
          </a:p>
          <a:p>
            <a:endParaRPr lang="en-US" i="1" kern="120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 descr="A picture containing outdoor, wave, spring&#10;&#10;Description automatically generated">
            <a:extLst>
              <a:ext uri="{FF2B5EF4-FFF2-40B4-BE49-F238E27FC236}">
                <a16:creationId xmlns:a16="http://schemas.microsoft.com/office/drawing/2014/main" id="{2A7AF2F5-4359-49C7-ACB2-B47760A3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9" y="1371600"/>
            <a:ext cx="2884014" cy="2223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FA81C4-7E88-4A30-97CA-619D91668C8A}"/>
              </a:ext>
            </a:extLst>
          </p:cNvPr>
          <p:cNvSpPr txBox="1"/>
          <p:nvPr/>
        </p:nvSpPr>
        <p:spPr>
          <a:xfrm>
            <a:off x="4696087" y="6172199"/>
            <a:ext cx="2876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 : Kate Shelest RN BSN MAIH</a:t>
            </a:r>
          </a:p>
        </p:txBody>
      </p:sp>
    </p:spTree>
    <p:extLst>
      <p:ext uri="{BB962C8B-B14F-4D97-AF65-F5344CB8AC3E}">
        <p14:creationId xmlns:p14="http://schemas.microsoft.com/office/powerpoint/2010/main" val="224305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7B0F-57E8-459C-9ACE-CCBDBC2D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7" y="756385"/>
            <a:ext cx="4091587" cy="54662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lvl="0" algn="ctr"/>
            <a:r>
              <a:rPr lang="en-CA" dirty="0"/>
              <a:t>methods of effective</a:t>
            </a:r>
            <a:br>
              <a:rPr lang="en-CA" dirty="0"/>
            </a:br>
            <a:br>
              <a:rPr lang="en-CA" dirty="0"/>
            </a:br>
            <a:r>
              <a:rPr lang="en-CA" dirty="0"/>
              <a:t> holistic </a:t>
            </a:r>
            <a:br>
              <a:rPr lang="en-CA" dirty="0"/>
            </a:br>
            <a:r>
              <a:rPr lang="en-CA" dirty="0"/>
              <a:t>self-care</a:t>
            </a:r>
          </a:p>
        </p:txBody>
      </p:sp>
      <p:graphicFrame>
        <p:nvGraphicFramePr>
          <p:cNvPr id="3080" name="Content Placeholder 3077">
            <a:extLst>
              <a:ext uri="{FF2B5EF4-FFF2-40B4-BE49-F238E27FC236}">
                <a16:creationId xmlns:a16="http://schemas.microsoft.com/office/drawing/2014/main" id="{A5B07347-CDCC-4789-8C64-7BE6D5479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87652"/>
              </p:ext>
            </p:extLst>
          </p:nvPr>
        </p:nvGraphicFramePr>
        <p:xfrm>
          <a:off x="5410200" y="2860646"/>
          <a:ext cx="6083272" cy="336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39136D-F4C2-4615-87A0-CAED041F50FE}"/>
              </a:ext>
            </a:extLst>
          </p:cNvPr>
          <p:cNvSpPr txBox="1"/>
          <p:nvPr/>
        </p:nvSpPr>
        <p:spPr>
          <a:xfrm>
            <a:off x="5278073" y="6293376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pic>
        <p:nvPicPr>
          <p:cNvPr id="6148" name="Picture 4" descr="Self Care, Self, Care, Self-Reliance">
            <a:extLst>
              <a:ext uri="{FF2B5EF4-FFF2-40B4-BE49-F238E27FC236}">
                <a16:creationId xmlns:a16="http://schemas.microsoft.com/office/drawing/2014/main" id="{F30E5749-0D83-4BD7-BFD6-BE2C257D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56385"/>
            <a:ext cx="4163009" cy="21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ADA5D2-2B81-476A-8139-8780D599EB81}"/>
              </a:ext>
            </a:extLst>
          </p:cNvPr>
          <p:cNvSpPr txBox="1"/>
          <p:nvPr/>
        </p:nvSpPr>
        <p:spPr>
          <a:xfrm>
            <a:off x="9573208" y="1025127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Where can I do this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D2B65-234D-40DB-9622-607DDB3DD83B}"/>
              </a:ext>
            </a:extLst>
          </p:cNvPr>
          <p:cNvSpPr txBox="1"/>
          <p:nvPr/>
        </p:nvSpPr>
        <p:spPr>
          <a:xfrm>
            <a:off x="9775187" y="1973083"/>
            <a:ext cx="2005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in the moment when I need it?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77F2A2-75C9-46DB-A6E2-6CFF0CE97BBC}"/>
              </a:ext>
            </a:extLst>
          </p:cNvPr>
          <p:cNvSpPr txBox="1"/>
          <p:nvPr/>
        </p:nvSpPr>
        <p:spPr>
          <a:xfrm>
            <a:off x="10646040" y="1341370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at home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811B4C-5985-432A-921C-4C435229D88A}"/>
              </a:ext>
            </a:extLst>
          </p:cNvPr>
          <p:cNvSpPr txBox="1"/>
          <p:nvPr/>
        </p:nvSpPr>
        <p:spPr>
          <a:xfrm>
            <a:off x="10142915" y="1595198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at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DA2CD-2EF8-488B-847A-5191F296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0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7B0F-57E8-459C-9ACE-CCBDBC2D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7" y="756385"/>
            <a:ext cx="4116753" cy="54662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CA" dirty="0"/>
              <a:t>Methods for teaching</a:t>
            </a:r>
            <a:br>
              <a:rPr lang="en-CA" dirty="0"/>
            </a:br>
            <a:br>
              <a:rPr lang="en-CA" dirty="0"/>
            </a:br>
            <a:r>
              <a:rPr lang="en-CA" dirty="0"/>
              <a:t>holistic </a:t>
            </a:r>
            <a:br>
              <a:rPr lang="en-CA" dirty="0"/>
            </a:br>
            <a:r>
              <a:rPr lang="en-CA" dirty="0"/>
              <a:t>self-care</a:t>
            </a:r>
          </a:p>
        </p:txBody>
      </p:sp>
      <p:graphicFrame>
        <p:nvGraphicFramePr>
          <p:cNvPr id="3080" name="Content Placeholder 3077">
            <a:extLst>
              <a:ext uri="{FF2B5EF4-FFF2-40B4-BE49-F238E27FC236}">
                <a16:creationId xmlns:a16="http://schemas.microsoft.com/office/drawing/2014/main" id="{A5B07347-CDCC-4789-8C64-7BE6D5479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366758"/>
              </p:ext>
            </p:extLst>
          </p:nvPr>
        </p:nvGraphicFramePr>
        <p:xfrm>
          <a:off x="5410200" y="2860646"/>
          <a:ext cx="6083272" cy="336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39136D-F4C2-4615-87A0-CAED041F50FE}"/>
              </a:ext>
            </a:extLst>
          </p:cNvPr>
          <p:cNvSpPr txBox="1"/>
          <p:nvPr/>
        </p:nvSpPr>
        <p:spPr>
          <a:xfrm>
            <a:off x="5278073" y="6293376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pic>
        <p:nvPicPr>
          <p:cNvPr id="5122" name="Picture 2" descr="Banner, Books, Globe, Board, Clock">
            <a:extLst>
              <a:ext uri="{FF2B5EF4-FFF2-40B4-BE49-F238E27FC236}">
                <a16:creationId xmlns:a16="http://schemas.microsoft.com/office/drawing/2014/main" id="{97569F18-1ADF-429E-A8F7-90FEA945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56385"/>
            <a:ext cx="6083272" cy="19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05718-C9BE-4DDB-B643-771C0490FBE4}"/>
              </a:ext>
            </a:extLst>
          </p:cNvPr>
          <p:cNvSpPr txBox="1"/>
          <p:nvPr/>
        </p:nvSpPr>
        <p:spPr>
          <a:xfrm>
            <a:off x="8917641" y="1504309"/>
            <a:ext cx="1310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i="1" dirty="0">
                <a:latin typeface="Comic Sans MS" panose="030F0702030302020204" pitchFamily="66" charset="0"/>
              </a:rPr>
              <a:t>theory &amp; research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349B8-BE2D-41D8-88D1-36928D4039C0}"/>
              </a:ext>
            </a:extLst>
          </p:cNvPr>
          <p:cNvSpPr txBox="1"/>
          <p:nvPr/>
        </p:nvSpPr>
        <p:spPr>
          <a:xfrm>
            <a:off x="6814598" y="911297"/>
            <a:ext cx="1154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i="1" dirty="0">
                <a:latin typeface="Comic Sans MS" panose="030F0702030302020204" pitchFamily="66" charset="0"/>
              </a:rPr>
              <a:t>What about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F98726-CAB9-42D0-995E-78387CC6FB0A}"/>
              </a:ext>
            </a:extLst>
          </p:cNvPr>
          <p:cNvSpPr txBox="1"/>
          <p:nvPr/>
        </p:nvSpPr>
        <p:spPr>
          <a:xfrm>
            <a:off x="9281063" y="2268052"/>
            <a:ext cx="1683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i="1" dirty="0">
                <a:latin typeface="Comic Sans MS" panose="030F0702030302020204" pitchFamily="66" charset="0"/>
              </a:rPr>
              <a:t>the </a:t>
            </a:r>
            <a:r>
              <a:rPr lang="en-CA" sz="1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words</a:t>
            </a:r>
            <a:r>
              <a:rPr lang="en-CA" sz="1000" i="1" dirty="0">
                <a:latin typeface="Comic Sans MS" panose="030F0702030302020204" pitchFamily="66" charset="0"/>
              </a:rPr>
              <a:t> we use </a:t>
            </a:r>
            <a:r>
              <a:rPr lang="en-CA" sz="1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matter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E7C9EA-2A2E-4833-A204-B03AB3E79236}"/>
              </a:ext>
            </a:extLst>
          </p:cNvPr>
          <p:cNvSpPr txBox="1"/>
          <p:nvPr/>
        </p:nvSpPr>
        <p:spPr>
          <a:xfrm>
            <a:off x="7147177" y="1825474"/>
            <a:ext cx="1304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i="1" dirty="0">
                <a:latin typeface="Comic Sans MS" panose="030F0702030302020204" pitchFamily="66" charset="0"/>
              </a:rPr>
              <a:t>science vs woo </a:t>
            </a:r>
            <a:r>
              <a:rPr lang="en-CA" sz="1000" i="1" dirty="0" err="1">
                <a:latin typeface="Comic Sans MS" panose="030F0702030302020204" pitchFamily="66" charset="0"/>
              </a:rPr>
              <a:t>woo</a:t>
            </a:r>
            <a:endParaRPr lang="en-CA" sz="1000" i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8C97C-FF52-4371-89E9-9EB0FEF6E137}"/>
              </a:ext>
            </a:extLst>
          </p:cNvPr>
          <p:cNvSpPr txBox="1"/>
          <p:nvPr/>
        </p:nvSpPr>
        <p:spPr>
          <a:xfrm>
            <a:off x="7476530" y="1250587"/>
            <a:ext cx="1675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i="1" dirty="0">
                <a:latin typeface="Comic Sans MS" panose="030F0702030302020204" pitchFamily="66" charset="0"/>
              </a:rPr>
              <a:t>experiential vs lecture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ADCA5C-2525-48CA-8474-E29B2C367010}"/>
              </a:ext>
            </a:extLst>
          </p:cNvPr>
          <p:cNvSpPr txBox="1"/>
          <p:nvPr/>
        </p:nvSpPr>
        <p:spPr>
          <a:xfrm>
            <a:off x="8776104" y="1900837"/>
            <a:ext cx="796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i="1" dirty="0">
                <a:latin typeface="Comic Sans MS" panose="030F0702030302020204" pitchFamily="66" charset="0"/>
              </a:rPr>
              <a:t>mentors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827B1-F584-432F-9068-48CC5621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7B0F-57E8-459C-9ACE-CCBDBC2D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756385"/>
            <a:ext cx="3985778" cy="54662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CA" dirty="0"/>
              <a:t>Methods for sustaining</a:t>
            </a:r>
            <a:br>
              <a:rPr lang="en-CA" dirty="0"/>
            </a:br>
            <a:br>
              <a:rPr lang="en-CA" dirty="0"/>
            </a:br>
            <a:r>
              <a:rPr lang="en-CA" dirty="0"/>
              <a:t> holistic </a:t>
            </a:r>
            <a:br>
              <a:rPr lang="en-CA" dirty="0"/>
            </a:br>
            <a:r>
              <a:rPr lang="en-CA" dirty="0"/>
              <a:t>self-care</a:t>
            </a:r>
          </a:p>
        </p:txBody>
      </p:sp>
      <p:graphicFrame>
        <p:nvGraphicFramePr>
          <p:cNvPr id="3080" name="Content Placeholder 3077">
            <a:extLst>
              <a:ext uri="{FF2B5EF4-FFF2-40B4-BE49-F238E27FC236}">
                <a16:creationId xmlns:a16="http://schemas.microsoft.com/office/drawing/2014/main" id="{A5B07347-CDCC-4789-8C64-7BE6D5479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68486"/>
              </p:ext>
            </p:extLst>
          </p:nvPr>
        </p:nvGraphicFramePr>
        <p:xfrm>
          <a:off x="5410200" y="2860646"/>
          <a:ext cx="6083272" cy="336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39136D-F4C2-4615-87A0-CAED041F50FE}"/>
              </a:ext>
            </a:extLst>
          </p:cNvPr>
          <p:cNvSpPr txBox="1"/>
          <p:nvPr/>
        </p:nvSpPr>
        <p:spPr>
          <a:xfrm>
            <a:off x="5278073" y="6293376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pic>
        <p:nvPicPr>
          <p:cNvPr id="4100" name="Picture 4" descr="Calendar, Months, Wood, Grey, Cube, Pay">
            <a:extLst>
              <a:ext uri="{FF2B5EF4-FFF2-40B4-BE49-F238E27FC236}">
                <a16:creationId xmlns:a16="http://schemas.microsoft.com/office/drawing/2014/main" id="{D5EB6010-AF96-4493-9DD9-70DB4EE5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27151"/>
            <a:ext cx="5181600" cy="20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BF54AE-1BE3-44D6-96A6-24050F5F63D9}"/>
              </a:ext>
            </a:extLst>
          </p:cNvPr>
          <p:cNvSpPr txBox="1"/>
          <p:nvPr/>
        </p:nvSpPr>
        <p:spPr>
          <a:xfrm>
            <a:off x="8800051" y="756385"/>
            <a:ext cx="1063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i="1" dirty="0">
                <a:latin typeface="Comic Sans MS" panose="030F0702030302020204" pitchFamily="66" charset="0"/>
              </a:rPr>
              <a:t>What about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5BFD90-F900-4E4A-AAA2-7CFF296FA534}"/>
              </a:ext>
            </a:extLst>
          </p:cNvPr>
          <p:cNvSpPr txBox="1"/>
          <p:nvPr/>
        </p:nvSpPr>
        <p:spPr>
          <a:xfrm>
            <a:off x="9762066" y="1023761"/>
            <a:ext cx="1444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00B0F0"/>
                </a:solidFill>
                <a:latin typeface="Comic Sans MS" panose="030F0702030302020204" pitchFamily="66" charset="0"/>
              </a:rPr>
              <a:t>permission from Self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A0C1EE-8103-4347-8556-824B3E4EAF68}"/>
              </a:ext>
            </a:extLst>
          </p:cNvPr>
          <p:cNvSpPr txBox="1"/>
          <p:nvPr/>
        </p:nvSpPr>
        <p:spPr>
          <a:xfrm>
            <a:off x="9644630" y="1322199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connection to Self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00E4A0-BADD-485A-A0E3-81388513012A}"/>
              </a:ext>
            </a:extLst>
          </p:cNvPr>
          <p:cNvSpPr txBox="1"/>
          <p:nvPr/>
        </p:nvSpPr>
        <p:spPr>
          <a:xfrm>
            <a:off x="9948975" y="1586004"/>
            <a:ext cx="1609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embodiment of practice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AA0515-FBE8-49E0-9F35-1C38315FA507}"/>
              </a:ext>
            </a:extLst>
          </p:cNvPr>
          <p:cNvSpPr txBox="1"/>
          <p:nvPr/>
        </p:nvSpPr>
        <p:spPr>
          <a:xfrm>
            <a:off x="9881628" y="1885588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individualized self care plans </a:t>
            </a:r>
          </a:p>
          <a:p>
            <a:r>
              <a:rPr lang="en-CA" sz="1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based on self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89AB98-1D8D-4687-942A-9051BCEF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5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3129AE00-6D8C-41D7-8B33-B44A25E0D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F9E793DA-F1DD-4288-A72D-1AFC134D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7467601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13372-7609-4D20-8225-E0668C72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48060"/>
            <a:ext cx="6096000" cy="925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conscious nurse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80464-DC00-4F97-B497-44057BDEA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4651" y="2135939"/>
            <a:ext cx="6239050" cy="350192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developed as the intervention of my research proposal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created by integrating evidence from the literature review with foundational holistic and consciousness theories + feedback from clients and colleagues.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nurses </a:t>
            </a:r>
            <a:r>
              <a:rPr lang="en-US" dirty="0">
                <a:effectLst/>
              </a:rPr>
              <a:t>taught holistic self-assessment, how to plan, implement, and evaluate their individualized holistic self-care plans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hopes to capture what RNs conceptualize as effective means for learning, engaging in, and sustaining their holistic self-care practices</a:t>
            </a:r>
            <a:r>
              <a:rPr lang="en-CA" dirty="0">
                <a:solidFill>
                  <a:srgbClr val="000000"/>
                </a:solidFill>
                <a:ea typeface="Times New Roman" panose="02020603050405020304" pitchFamily="18" charset="0"/>
              </a:rPr>
              <a:t> = </a:t>
            </a:r>
            <a:r>
              <a:rPr lang="en-CA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foundation for future program development.</a:t>
            </a:r>
            <a:endParaRPr lang="en-CA" dirty="0">
              <a:effectLst/>
              <a:ea typeface="Times New Roman" panose="02020603050405020304" pitchFamily="18" charset="0"/>
            </a:endParaRPr>
          </a:p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  <p:pic>
        <p:nvPicPr>
          <p:cNvPr id="6" name="Content Placeholder 5" descr="A picture containing outdoor, wave, spring&#10;&#10;Description automatically generated">
            <a:extLst>
              <a:ext uri="{FF2B5EF4-FFF2-40B4-BE49-F238E27FC236}">
                <a16:creationId xmlns:a16="http://schemas.microsoft.com/office/drawing/2014/main" id="{0BCE62A3-E413-4985-93C3-91214AACA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44" r="26413"/>
          <a:stretch/>
        </p:blipFill>
        <p:spPr>
          <a:xfrm>
            <a:off x="8153400" y="685800"/>
            <a:ext cx="3397211" cy="548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107C09-7252-4095-80E4-16277A8A69C2}"/>
              </a:ext>
            </a:extLst>
          </p:cNvPr>
          <p:cNvSpPr txBox="1"/>
          <p:nvPr/>
        </p:nvSpPr>
        <p:spPr>
          <a:xfrm>
            <a:off x="5278073" y="6578602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6CB00-9633-48B3-BE39-09D19F41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88BE379-4785-4815-8FC9-A24E80D37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62F85E-7856-415B-BA26-EFA2D2EF0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0C532-3F91-4A33-A236-016C36EC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26" y="1695893"/>
            <a:ext cx="2732567" cy="3487480"/>
          </a:xfrm>
        </p:spPr>
        <p:txBody>
          <a:bodyPr anchor="ctr">
            <a:normAutofit/>
          </a:bodyPr>
          <a:lstStyle/>
          <a:p>
            <a:pPr algn="ctr"/>
            <a:r>
              <a:rPr lang="en-CA" sz="2200" dirty="0"/>
              <a:t>Theoretical Framework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4B94-53BE-424F-B8DC-03DE6874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327171"/>
            <a:ext cx="4770120" cy="60045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CA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>
                <a:effectLst/>
                <a:latin typeface="+mn-lt"/>
                <a:ea typeface="Times New Roman" panose="02020603050405020304" pitchFamily="18" charset="0"/>
              </a:rPr>
              <a:t>This workshop integrates:</a:t>
            </a:r>
          </a:p>
          <a:p>
            <a:pPr marL="0" indent="0">
              <a:buNone/>
            </a:pPr>
            <a:r>
              <a:rPr lang="en-CA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r>
              <a:rPr lang="en-CA" sz="2000" dirty="0">
                <a:effectLst/>
                <a:latin typeface="+mn-lt"/>
                <a:ea typeface="Times New Roman" panose="02020603050405020304" pitchFamily="18" charset="0"/>
              </a:rPr>
              <a:t>Margaret Newman</a:t>
            </a:r>
            <a:r>
              <a:rPr lang="en-CA" sz="2000" dirty="0">
                <a:latin typeface="+mn-lt"/>
                <a:ea typeface="Times New Roman" panose="02020603050405020304" pitchFamily="18" charset="0"/>
              </a:rPr>
              <a:t>:</a:t>
            </a:r>
            <a:r>
              <a:rPr lang="en-CA" sz="2000" dirty="0">
                <a:effectLst/>
                <a:latin typeface="+mn-lt"/>
                <a:ea typeface="Times New Roman" panose="02020603050405020304" pitchFamily="18" charset="0"/>
              </a:rPr>
              <a:t> theory of Health as Expanding </a:t>
            </a:r>
            <a:r>
              <a:rPr lang="en-CA" sz="2000" dirty="0">
                <a:latin typeface="+mn-lt"/>
                <a:ea typeface="Times New Roman" panose="02020603050405020304" pitchFamily="18" charset="0"/>
              </a:rPr>
              <a:t>C</a:t>
            </a:r>
            <a:r>
              <a:rPr lang="en-CA" sz="2000" dirty="0">
                <a:effectLst/>
                <a:latin typeface="+mn-lt"/>
                <a:ea typeface="Times New Roman" panose="02020603050405020304" pitchFamily="18" charset="0"/>
              </a:rPr>
              <a:t>onsciousness</a:t>
            </a:r>
          </a:p>
          <a:p>
            <a:r>
              <a:rPr lang="en-CA" sz="2000" dirty="0">
                <a:effectLst/>
                <a:latin typeface="+mn-lt"/>
                <a:ea typeface="Times New Roman" panose="02020603050405020304" pitchFamily="18" charset="0"/>
              </a:rPr>
              <a:t>Sri Aurobindo</a:t>
            </a:r>
            <a:r>
              <a:rPr lang="en-CA" sz="2000" dirty="0">
                <a:latin typeface="+mn-lt"/>
                <a:ea typeface="Times New Roman" panose="02020603050405020304" pitchFamily="18" charset="0"/>
              </a:rPr>
              <a:t>:</a:t>
            </a:r>
            <a:r>
              <a:rPr lang="en-CA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CA" sz="2000" dirty="0">
                <a:latin typeface="+mn-lt"/>
                <a:ea typeface="Times New Roman" panose="02020603050405020304" pitchFamily="18" charset="0"/>
              </a:rPr>
              <a:t>Integral Yoga</a:t>
            </a:r>
          </a:p>
          <a:p>
            <a:r>
              <a:rPr lang="en-CA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CA" sz="2000" dirty="0">
                <a:effectLst/>
                <a:latin typeface="+mn-lt"/>
                <a:ea typeface="Times New Roman" panose="02020603050405020304" pitchFamily="18" charset="0"/>
              </a:rPr>
              <a:t>Nervous System </a:t>
            </a:r>
            <a:r>
              <a:rPr lang="en-CA" sz="2000" dirty="0">
                <a:latin typeface="+mn-lt"/>
                <a:ea typeface="Times New Roman" panose="02020603050405020304" pitchFamily="18" charset="0"/>
              </a:rPr>
              <a:t>S</a:t>
            </a:r>
            <a:r>
              <a:rPr lang="en-CA" sz="2000" dirty="0">
                <a:effectLst/>
                <a:latin typeface="+mn-lt"/>
                <a:ea typeface="Times New Roman" panose="02020603050405020304" pitchFamily="18" charset="0"/>
              </a:rPr>
              <a:t>elf-regulation</a:t>
            </a:r>
          </a:p>
          <a:p>
            <a:pPr lvl="1"/>
            <a:r>
              <a:rPr lang="en-CA" sz="1600" dirty="0">
                <a:latin typeface="+mn-lt"/>
                <a:ea typeface="Times New Roman" panose="02020603050405020304" pitchFamily="18" charset="0"/>
              </a:rPr>
              <a:t>e.g. Stanley/van der Kolk/Ogden</a:t>
            </a:r>
            <a:endParaRPr lang="en-CA" sz="16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CA" sz="2000" dirty="0">
                <a:effectLst/>
                <a:latin typeface="+mn-lt"/>
                <a:ea typeface="Times New Roman" panose="02020603050405020304" pitchFamily="18" charset="0"/>
              </a:rPr>
              <a:t>Biofield Science: impact of subtle-energy</a:t>
            </a:r>
          </a:p>
          <a:p>
            <a:pPr lvl="1"/>
            <a:r>
              <a:rPr lang="en-CA" sz="1600" dirty="0">
                <a:latin typeface="+mn-lt"/>
                <a:ea typeface="Times New Roman" panose="02020603050405020304" pitchFamily="18" charset="0"/>
              </a:rPr>
              <a:t>e</a:t>
            </a:r>
            <a:r>
              <a:rPr lang="en-CA" sz="1600" dirty="0">
                <a:effectLst/>
                <a:latin typeface="+mn-lt"/>
                <a:ea typeface="Times New Roman" panose="02020603050405020304" pitchFamily="18" charset="0"/>
              </a:rPr>
              <a:t>.g. Rubik/Brennan/Oschman/Jain</a:t>
            </a:r>
          </a:p>
          <a:p>
            <a:pPr marL="457200" lvl="1" indent="0">
              <a:buNone/>
            </a:pPr>
            <a:endParaRPr lang="en-CA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000" dirty="0">
                <a:latin typeface="+mn-lt"/>
                <a:ea typeface="Calibri" panose="020F0502020204030204" pitchFamily="34" charset="0"/>
              </a:rPr>
              <a:t>Consciousness + Energy</a:t>
            </a:r>
          </a:p>
          <a:p>
            <a:pPr marL="0" indent="0" algn="ctr">
              <a:buNone/>
            </a:pPr>
            <a:r>
              <a:rPr lang="en-CA" sz="2000" dirty="0">
                <a:effectLst/>
                <a:latin typeface="+mn-lt"/>
                <a:ea typeface="Calibri" panose="020F0502020204030204" pitchFamily="34" charset="0"/>
              </a:rPr>
              <a:t>Systems impacting </a:t>
            </a:r>
            <a:r>
              <a:rPr lang="en-CA" sz="2000" dirty="0">
                <a:latin typeface="+mn-lt"/>
                <a:ea typeface="Calibri" panose="020F0502020204030204" pitchFamily="34" charset="0"/>
              </a:rPr>
              <a:t>Systems</a:t>
            </a:r>
          </a:p>
          <a:p>
            <a:pPr marL="0" indent="0" algn="ctr">
              <a:buNone/>
            </a:pPr>
            <a:r>
              <a:rPr lang="en-CA" sz="2000" dirty="0">
                <a:effectLst/>
                <a:latin typeface="+mn-lt"/>
                <a:ea typeface="Calibri" panose="020F0502020204030204" pitchFamily="34" charset="0"/>
              </a:rPr>
              <a:t>Physical/Emotional/Mental/Spiritual</a:t>
            </a:r>
          </a:p>
          <a:p>
            <a:pPr marL="0" indent="0" algn="ctr">
              <a:buNone/>
            </a:pPr>
            <a:endParaRPr lang="en-CA" sz="2000" dirty="0"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504CA-8ED3-4A1F-93E2-C328803A28B4}"/>
              </a:ext>
            </a:extLst>
          </p:cNvPr>
          <p:cNvSpPr txBox="1"/>
          <p:nvPr/>
        </p:nvSpPr>
        <p:spPr>
          <a:xfrm>
            <a:off x="5278073" y="6578602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3F916-EAA9-4889-9A04-5D64C4CE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5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BDBC3B6-8348-44AC-A08B-175543EEA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569219"/>
              </p:ext>
            </p:extLst>
          </p:nvPr>
        </p:nvGraphicFramePr>
        <p:xfrm>
          <a:off x="307107" y="1776412"/>
          <a:ext cx="431292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11C8E6F2-AB21-41E0-87A2-B77392CAFB4A}"/>
              </a:ext>
            </a:extLst>
          </p:cNvPr>
          <p:cNvSpPr/>
          <p:nvPr/>
        </p:nvSpPr>
        <p:spPr>
          <a:xfrm>
            <a:off x="2063692" y="3053594"/>
            <a:ext cx="558654" cy="5332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SELF</a:t>
            </a:r>
            <a:endParaRPr lang="en-CA" sz="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C75C11C-F134-4143-BD15-93D98CC1A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192930"/>
              </p:ext>
            </p:extLst>
          </p:nvPr>
        </p:nvGraphicFramePr>
        <p:xfrm>
          <a:off x="5075893" y="1832416"/>
          <a:ext cx="5937250" cy="3508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975">
                  <a:extLst>
                    <a:ext uri="{9D8B030D-6E8A-4147-A177-3AD203B41FA5}">
                      <a16:colId xmlns:a16="http://schemas.microsoft.com/office/drawing/2014/main" val="1334398197"/>
                    </a:ext>
                  </a:extLst>
                </a:gridCol>
                <a:gridCol w="730885">
                  <a:extLst>
                    <a:ext uri="{9D8B030D-6E8A-4147-A177-3AD203B41FA5}">
                      <a16:colId xmlns:a16="http://schemas.microsoft.com/office/drawing/2014/main" val="369294448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741740406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3532488115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352577416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1528092402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560486363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8454404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Sun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Mon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Tues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Wed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Thurs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Fri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Sat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773508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Physical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073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Emotional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611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Mental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853331"/>
                  </a:ext>
                </a:extLst>
              </a:tr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Spiritual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765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Sun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Mon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Tues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Wed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Thurs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Fri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Sat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18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Physical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22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Emotional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070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Mental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4660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Spiritual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659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Sun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Mon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Tues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Wed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Thurs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Fri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Sat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450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Physical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107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Emotional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53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Mental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1596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Spiritual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763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Sun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Mon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Tues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Wed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Thurs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Fri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Sat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891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Physical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700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Emotional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956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Mental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724886"/>
                  </a:ext>
                </a:extLst>
              </a:tr>
              <a:tr h="54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Spiritual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26420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B59852B-AFF2-4578-B79A-1989C9F1938D}"/>
              </a:ext>
            </a:extLst>
          </p:cNvPr>
          <p:cNvSpPr txBox="1"/>
          <p:nvPr/>
        </p:nvSpPr>
        <p:spPr>
          <a:xfrm>
            <a:off x="2419175" y="6308349"/>
            <a:ext cx="7353650" cy="4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CA" sz="800" dirty="0">
                <a:effectLst/>
                <a:ea typeface="Calibri" panose="020F0502020204030204" pitchFamily="34" charset="0"/>
              </a:rPr>
              <a:t>Concentric Map of Consciousness adapted with permission from Lamb, R.M. (2012). </a:t>
            </a:r>
            <a:r>
              <a:rPr lang="en-CA" sz="800" i="1" dirty="0">
                <a:effectLst/>
                <a:ea typeface="Calibri" panose="020F0502020204030204" pitchFamily="34" charset="0"/>
              </a:rPr>
              <a:t>Human becoming. A guide to soul-centered living</a:t>
            </a:r>
            <a:r>
              <a:rPr lang="en-CA" sz="800" dirty="0">
                <a:effectLst/>
                <a:ea typeface="Calibri" panose="020F0502020204030204" pitchFamily="34" charset="0"/>
              </a:rPr>
              <a:t>. Cittam Futures Inc.</a:t>
            </a: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CA" sz="800" dirty="0">
                <a:effectLst/>
                <a:ea typeface="Calibri" panose="020F0502020204030204" pitchFamily="34" charset="0"/>
              </a:rPr>
              <a:t>©2021 Synapse Integral Health Inc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8E46E-532B-4F79-9AF8-1113D7DCCEE1}"/>
              </a:ext>
            </a:extLst>
          </p:cNvPr>
          <p:cNvSpPr txBox="1"/>
          <p:nvPr/>
        </p:nvSpPr>
        <p:spPr>
          <a:xfrm>
            <a:off x="4620616" y="1035248"/>
            <a:ext cx="286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Holistic Self-assessment Tool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1BDD4-16DE-4C3B-AE2F-C777FA28FE2A}"/>
              </a:ext>
            </a:extLst>
          </p:cNvPr>
          <p:cNvSpPr txBox="1"/>
          <p:nvPr/>
        </p:nvSpPr>
        <p:spPr>
          <a:xfrm>
            <a:off x="5075893" y="1380228"/>
            <a:ext cx="593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Used daily with mindfulness meditation to connect with Self holistically. Balance/imbalance between consciousness is identified; internal and external resources used to support balance via individualized holistic self care practices.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8C4E9-43E9-4E63-828C-D2A640A5EC70}"/>
              </a:ext>
            </a:extLst>
          </p:cNvPr>
          <p:cNvSpPr txBox="1"/>
          <p:nvPr/>
        </p:nvSpPr>
        <p:spPr>
          <a:xfrm>
            <a:off x="620785" y="5220497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Inspired by Sri Aurobindo’s </a:t>
            </a:r>
          </a:p>
          <a:p>
            <a:pPr algn="ctr"/>
            <a:r>
              <a:rPr lang="en-CA" sz="1200" dirty="0"/>
              <a:t>Theory of Consciousness &amp;</a:t>
            </a:r>
          </a:p>
          <a:p>
            <a:pPr algn="ctr"/>
            <a:r>
              <a:rPr lang="en-CA" sz="1200" dirty="0"/>
              <a:t>Integral Yoga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59300F-D555-466F-9AE2-59FDE471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BA5F-7185-43A4-8E50-D40E0AD8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Workshop*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FE79FA3-8215-416E-BDC4-15D3C4A79CD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1114689"/>
              </p:ext>
            </p:extLst>
          </p:nvPr>
        </p:nvGraphicFramePr>
        <p:xfrm>
          <a:off x="909758" y="1531736"/>
          <a:ext cx="5031521" cy="464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9605B-659C-4A33-9FAF-F5DB12E28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1922106"/>
            <a:ext cx="5016834" cy="400283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effectLst/>
                <a:ea typeface="Times New Roman" panose="02020603050405020304" pitchFamily="18" charset="0"/>
              </a:rPr>
              <a:t>Holistic approaches to health acknowledge the existence and interactive relationship between all dimensions of the human experience.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effectLst/>
                <a:ea typeface="Times New Roman" panose="02020603050405020304" pitchFamily="18" charset="0"/>
              </a:rPr>
              <a:t>The Conscious Nurse Project is designed to bring active awareness to all aspects of being, and provide practical ways to integrate self-care to support nurses’ health and practice.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75CAD-C80C-4488-9D34-84A9C2986B65}"/>
              </a:ext>
            </a:extLst>
          </p:cNvPr>
          <p:cNvSpPr txBox="1"/>
          <p:nvPr/>
        </p:nvSpPr>
        <p:spPr>
          <a:xfrm>
            <a:off x="5278073" y="6578602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EDC06-519B-4F58-A5D8-2941FD9DEA18}"/>
              </a:ext>
            </a:extLst>
          </p:cNvPr>
          <p:cNvSpPr txBox="1"/>
          <p:nvPr/>
        </p:nvSpPr>
        <p:spPr>
          <a:xfrm>
            <a:off x="909758" y="5758738"/>
            <a:ext cx="5355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*created through the integration of the literature review with basic holistic &amp; consciousness theory.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59C89-8215-4BA5-AA89-C36ECA76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66C0C-0123-41EB-93B8-49975B985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775152"/>
            <a:ext cx="5183188" cy="823912"/>
          </a:xfrm>
        </p:spPr>
        <p:txBody>
          <a:bodyPr>
            <a:normAutofit/>
          </a:bodyPr>
          <a:lstStyle/>
          <a:p>
            <a:r>
              <a:rPr lang="en-CA" sz="3200" dirty="0"/>
              <a:t>Learning Outcomes </a:t>
            </a:r>
          </a:p>
        </p:txBody>
      </p:sp>
      <p:graphicFrame>
        <p:nvGraphicFramePr>
          <p:cNvPr id="23" name="Content Placeholder 5">
            <a:extLst>
              <a:ext uri="{FF2B5EF4-FFF2-40B4-BE49-F238E27FC236}">
                <a16:creationId xmlns:a16="http://schemas.microsoft.com/office/drawing/2014/main" id="{A4FE6345-3571-4F27-91FB-1AF4FEBA713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1644190"/>
              </p:ext>
            </p:extLst>
          </p:nvPr>
        </p:nvGraphicFramePr>
        <p:xfrm>
          <a:off x="6278550" y="1733287"/>
          <a:ext cx="5157788" cy="455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0679F-F25E-4198-85C0-3FCC27C83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75152"/>
            <a:ext cx="5157787" cy="823912"/>
          </a:xfrm>
        </p:spPr>
        <p:txBody>
          <a:bodyPr>
            <a:normAutofit/>
          </a:bodyPr>
          <a:lstStyle/>
          <a:p>
            <a:r>
              <a:rPr lang="en-CA" sz="3200" dirty="0"/>
              <a:t>Program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5CF52-8BC6-4AB3-AC26-6F2C772CF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33288"/>
            <a:ext cx="5157787" cy="273804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600" dirty="0">
                <a:solidFill>
                  <a:srgbClr val="262626"/>
                </a:solidFill>
                <a:effectLst/>
                <a:latin typeface="+mn-lt"/>
                <a:ea typeface="Times New Roman" panose="02020603050405020304" pitchFamily="18" charset="0"/>
              </a:rPr>
              <a:t>The main objective of the Conscious Nurse Project is to support registered nurses in embodying holistic self-care by:</a:t>
            </a:r>
            <a:endParaRPr lang="en-CA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dirty="0">
                <a:effectLst/>
                <a:latin typeface="+mn-lt"/>
                <a:ea typeface="Calibri" panose="020F0502020204030204" pitchFamily="34" charset="0"/>
              </a:rPr>
              <a:t>introducing</a:t>
            </a:r>
            <a:r>
              <a:rPr lang="en-CA" sz="1400" b="1" dirty="0">
                <a:effectLst/>
                <a:latin typeface="+mn-lt"/>
                <a:ea typeface="Calibri" panose="020F0502020204030204" pitchFamily="34" charset="0"/>
              </a:rPr>
              <a:t> basic </a:t>
            </a:r>
            <a:r>
              <a:rPr lang="en-CA" sz="1400" dirty="0">
                <a:effectLst/>
                <a:latin typeface="+mn-lt"/>
                <a:ea typeface="Calibri" panose="020F0502020204030204" pitchFamily="34" charset="0"/>
              </a:rPr>
              <a:t>holistic self-care concepts,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dirty="0">
                <a:effectLst/>
                <a:latin typeface="+mn-lt"/>
                <a:ea typeface="Calibri" panose="020F0502020204030204" pitchFamily="34" charset="0"/>
              </a:rPr>
              <a:t>providing and teaching how to use a holistic self-assessment tool,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400" dirty="0">
                <a:effectLst/>
                <a:latin typeface="+mn-lt"/>
                <a:ea typeface="Calibri" panose="020F0502020204030204" pitchFamily="34" charset="0"/>
              </a:rPr>
              <a:t>teaching </a:t>
            </a:r>
            <a:r>
              <a:rPr lang="en-CA" sz="1400" b="1" dirty="0">
                <a:effectLst/>
                <a:latin typeface="+mn-lt"/>
                <a:ea typeface="Calibri" panose="020F0502020204030204" pitchFamily="34" charset="0"/>
              </a:rPr>
              <a:t>basic</a:t>
            </a:r>
            <a:r>
              <a:rPr lang="en-CA" sz="1400" dirty="0">
                <a:effectLst/>
                <a:latin typeface="+mn-lt"/>
                <a:ea typeface="Calibri" panose="020F0502020204030204" pitchFamily="34" charset="0"/>
              </a:rPr>
              <a:t> holistic self-care practices,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400" dirty="0">
                <a:effectLst/>
                <a:latin typeface="+mn-lt"/>
                <a:ea typeface="Calibri" panose="020F0502020204030204" pitchFamily="34" charset="0"/>
              </a:rPr>
              <a:t>facilitating development of holistic self-care plans that are </a:t>
            </a:r>
            <a:r>
              <a:rPr lang="en-CA" sz="1400" b="1" dirty="0">
                <a:effectLst/>
                <a:latin typeface="+mn-lt"/>
                <a:ea typeface="Calibri" panose="020F0502020204030204" pitchFamily="34" charset="0"/>
              </a:rPr>
              <a:t>individualized</a:t>
            </a:r>
            <a:r>
              <a:rPr lang="en-CA" sz="14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en-CA" sz="1400" b="1" dirty="0">
                <a:effectLst/>
                <a:latin typeface="+mn-lt"/>
                <a:ea typeface="Calibri" panose="020F0502020204030204" pitchFamily="34" charset="0"/>
              </a:rPr>
              <a:t>effective</a:t>
            </a:r>
            <a:r>
              <a:rPr lang="en-CA" sz="1400" dirty="0"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CA" sz="1400" dirty="0">
              <a:latin typeface="+mn-lt"/>
            </a:endParaRPr>
          </a:p>
        </p:txBody>
      </p:sp>
      <p:pic>
        <p:nvPicPr>
          <p:cNvPr id="17" name="Picture 16" descr="A picture containing nature, sunset, mountain&#10;&#10;Description automatically generated">
            <a:extLst>
              <a:ext uri="{FF2B5EF4-FFF2-40B4-BE49-F238E27FC236}">
                <a16:creationId xmlns:a16="http://schemas.microsoft.com/office/drawing/2014/main" id="{6C040DCE-DE3D-490B-8B0A-581C93F52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85" y="4707053"/>
            <a:ext cx="5180015" cy="12583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F5A14C-C727-4E32-B0D7-461679AB1904}"/>
              </a:ext>
            </a:extLst>
          </p:cNvPr>
          <p:cNvSpPr txBox="1"/>
          <p:nvPr/>
        </p:nvSpPr>
        <p:spPr>
          <a:xfrm>
            <a:off x="5278073" y="6578602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DCD2C-5B2C-44CB-9054-A2010BDE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7A7D-83CF-432D-92D0-32818F23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84" y="584987"/>
            <a:ext cx="9512429" cy="965458"/>
          </a:xfrm>
        </p:spPr>
        <p:txBody>
          <a:bodyPr/>
          <a:lstStyle/>
          <a:p>
            <a:r>
              <a:rPr lang="en-CA" dirty="0"/>
              <a:t>Practices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F2DA030-9824-4CD8-BD56-DB984081A3F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1856391"/>
              </p:ext>
            </p:extLst>
          </p:nvPr>
        </p:nvGraphicFramePr>
        <p:xfrm>
          <a:off x="909758" y="2057400"/>
          <a:ext cx="5031521" cy="411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E3306-E272-4A1E-9330-959D821638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This is an </a:t>
            </a:r>
            <a:r>
              <a:rPr lang="en-CA" b="1" dirty="0"/>
              <a:t>introductory</a:t>
            </a:r>
            <a:r>
              <a:rPr lang="en-CA" dirty="0"/>
              <a:t> workshop</a:t>
            </a:r>
          </a:p>
          <a:p>
            <a:r>
              <a:rPr lang="en-CA" dirty="0"/>
              <a:t>Practices that can be used ‘in the moment’ &amp; long term</a:t>
            </a:r>
          </a:p>
          <a:p>
            <a:r>
              <a:rPr lang="en-CA" dirty="0"/>
              <a:t>Resources: internal and external</a:t>
            </a:r>
          </a:p>
          <a:p>
            <a:r>
              <a:rPr lang="en-CA" dirty="0"/>
              <a:t>Individualized holistic practices and self-care plans are </a:t>
            </a:r>
            <a:r>
              <a:rPr lang="en-CA" b="1" dirty="0"/>
              <a:t>honoured</a:t>
            </a:r>
            <a:endParaRPr lang="en-CA" dirty="0"/>
          </a:p>
          <a:p>
            <a:r>
              <a:rPr lang="en-CA" dirty="0"/>
              <a:t>Variations of Sacred Space and ways to integrate holistic self care into work and home will be presented.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A0F20-71CE-4151-9703-057D4396F574}"/>
              </a:ext>
            </a:extLst>
          </p:cNvPr>
          <p:cNvSpPr txBox="1"/>
          <p:nvPr/>
        </p:nvSpPr>
        <p:spPr>
          <a:xfrm>
            <a:off x="5278073" y="6578602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6CEF42-B802-412E-B0F4-44575C82D4BF}"/>
              </a:ext>
            </a:extLst>
          </p:cNvPr>
          <p:cNvSpPr txBox="1"/>
          <p:nvPr/>
        </p:nvSpPr>
        <p:spPr>
          <a:xfrm>
            <a:off x="2092754" y="1446068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clear your 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9F46A-0748-473D-914E-2CD42B117FE1}"/>
              </a:ext>
            </a:extLst>
          </p:cNvPr>
          <p:cNvSpPr txBox="1"/>
          <p:nvPr/>
        </p:nvSpPr>
        <p:spPr>
          <a:xfrm>
            <a:off x="2990845" y="1651039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raise your vibe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AEEEB-A4EA-4522-B02A-D6FA5AC56FF2}"/>
              </a:ext>
            </a:extLst>
          </p:cNvPr>
          <p:cNvSpPr txBox="1"/>
          <p:nvPr/>
        </p:nvSpPr>
        <p:spPr>
          <a:xfrm>
            <a:off x="447414" y="1182823"/>
            <a:ext cx="1866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strengthen energetic boundaries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66741-B671-4BD5-9305-5B3550A950C1}"/>
              </a:ext>
            </a:extLst>
          </p:cNvPr>
          <p:cNvSpPr txBox="1"/>
          <p:nvPr/>
        </p:nvSpPr>
        <p:spPr>
          <a:xfrm>
            <a:off x="407048" y="1547934"/>
            <a:ext cx="1594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connect with Earth 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9B02A-CA2E-42FD-9E93-792222CF52C6}"/>
              </a:ext>
            </a:extLst>
          </p:cNvPr>
          <p:cNvSpPr txBox="1"/>
          <p:nvPr/>
        </p:nvSpPr>
        <p:spPr>
          <a:xfrm>
            <a:off x="3201530" y="1364810"/>
            <a:ext cx="1540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re-connect with your Self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B77E2-B4EB-4587-ADB3-74937C4F92DD}"/>
              </a:ext>
            </a:extLst>
          </p:cNvPr>
          <p:cNvSpPr txBox="1"/>
          <p:nvPr/>
        </p:nvSpPr>
        <p:spPr>
          <a:xfrm>
            <a:off x="1630164" y="1790096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calm your Self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289859-6069-4425-B5EC-ADA1B4C69AA1}"/>
              </a:ext>
            </a:extLst>
          </p:cNvPr>
          <p:cNvSpPr txBox="1"/>
          <p:nvPr/>
        </p:nvSpPr>
        <p:spPr>
          <a:xfrm>
            <a:off x="1077447" y="1888302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focus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9F028F-90A3-4504-8626-8023BFE56EAC}"/>
              </a:ext>
            </a:extLst>
          </p:cNvPr>
          <p:cNvSpPr txBox="1"/>
          <p:nvPr/>
        </p:nvSpPr>
        <p:spPr>
          <a:xfrm>
            <a:off x="2808484" y="1894473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release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6FB2C4-748A-4BD0-8971-359C9233D415}"/>
              </a:ext>
            </a:extLst>
          </p:cNvPr>
          <p:cNvSpPr txBox="1"/>
          <p:nvPr/>
        </p:nvSpPr>
        <p:spPr>
          <a:xfrm>
            <a:off x="1823289" y="919578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make space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769EC8-9133-43CE-B769-E388B60CE18A}"/>
              </a:ext>
            </a:extLst>
          </p:cNvPr>
          <p:cNvSpPr txBox="1"/>
          <p:nvPr/>
        </p:nvSpPr>
        <p:spPr>
          <a:xfrm>
            <a:off x="3836490" y="1869106"/>
            <a:ext cx="9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build resilience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4F6C4B-97EC-4885-8DB0-E1D91A6E05DE}"/>
              </a:ext>
            </a:extLst>
          </p:cNvPr>
          <p:cNvSpPr txBox="1"/>
          <p:nvPr/>
        </p:nvSpPr>
        <p:spPr>
          <a:xfrm>
            <a:off x="2512089" y="1094054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connect with spiritual 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5E73D5-1F9E-4BA2-88F4-9F85293C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386CB-4BC7-47D4-AD04-4C28587B0948}"/>
              </a:ext>
            </a:extLst>
          </p:cNvPr>
          <p:cNvSpPr txBox="1"/>
          <p:nvPr/>
        </p:nvSpPr>
        <p:spPr>
          <a:xfrm>
            <a:off x="1355181" y="6052146"/>
            <a:ext cx="2412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*practices they can use immediately</a:t>
            </a:r>
          </a:p>
        </p:txBody>
      </p:sp>
    </p:spTree>
    <p:extLst>
      <p:ext uri="{BB962C8B-B14F-4D97-AF65-F5344CB8AC3E}">
        <p14:creationId xmlns:p14="http://schemas.microsoft.com/office/powerpoint/2010/main" val="164813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27C836CD-47B2-4287-AE51-D866B869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A50CAC8-10E2-4E31-9995-4EF17051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80341-2C02-43AB-BBC8-CC351F9D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1371600"/>
            <a:ext cx="3870251" cy="4114800"/>
          </a:xfrm>
        </p:spPr>
        <p:txBody>
          <a:bodyPr anchor="ctr">
            <a:norm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C2712-7149-41C7-A34B-B372F84D9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68842"/>
            <a:ext cx="5426845" cy="5773479"/>
          </a:xfrm>
        </p:spPr>
        <p:txBody>
          <a:bodyPr anchor="ctr">
            <a:normAutofit/>
          </a:bodyPr>
          <a:lstStyle/>
          <a:p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Conscious Nurse Project assumes that nurses work will continue to be challenging physically, emotionally, mentally, </a:t>
            </a:r>
            <a:r>
              <a:rPr lang="en-CA" dirty="0"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spiritually. </a:t>
            </a:r>
          </a:p>
          <a:p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 also specifically assumes that due to the ongoing impact of COVID-19, RNs will require self-care to maintain their health and fitness to practice. </a:t>
            </a:r>
          </a:p>
          <a:p>
            <a:r>
              <a:rPr lang="en-CA" dirty="0">
                <a:latin typeface="Times New Roman" panose="02020603050405020304" pitchFamily="18" charset="0"/>
                <a:ea typeface="Calibri" panose="020F0502020204030204" pitchFamily="34" charset="0"/>
              </a:rPr>
              <a:t>Every effort should be made to support nursing professionals to care for themselves, and honour the invaluable work they do</a:t>
            </a:r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4B744E-3957-41AB-8A7E-9F08A0B36C9E}"/>
              </a:ext>
            </a:extLst>
          </p:cNvPr>
          <p:cNvSpPr txBox="1"/>
          <p:nvPr/>
        </p:nvSpPr>
        <p:spPr>
          <a:xfrm>
            <a:off x="5278073" y="6541849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B2126-1505-4EDA-B9B2-732DD5D0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D574-54FB-45C5-8A50-F799FA1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CA"/>
              <a:t>The conscious nurse project</a:t>
            </a:r>
            <a:endParaRPr lang="en-C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D73807-7881-44C7-B84E-523EFE9F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2200" dirty="0"/>
              <a:t>The ‘Conscious Nurse Project’ began as a research proposal for my MAIH thesis.</a:t>
            </a:r>
          </a:p>
          <a:p>
            <a:r>
              <a:rPr lang="en-CA" sz="2200" dirty="0"/>
              <a:t>The research proposal was developed specifically for the ‘</a:t>
            </a:r>
            <a:r>
              <a:rPr lang="en-CA" sz="2200" b="1" dirty="0">
                <a:effectLst/>
                <a:ea typeface="Calibri" panose="020F0502020204030204" pitchFamily="34" charset="0"/>
              </a:rPr>
              <a:t>Evaluation of an On-line Holistic Self-care Workshop for Registered Nurses’.</a:t>
            </a:r>
          </a:p>
          <a:p>
            <a:r>
              <a:rPr lang="en-CA" sz="2200" dirty="0"/>
              <a:t>It wasn’t intended to exclude other nursing professionals; I was curious if there was anything specific to RNs in context to holistic self-care use and education.</a:t>
            </a:r>
          </a:p>
          <a:p>
            <a:r>
              <a:rPr lang="en-CA" sz="2200" dirty="0"/>
              <a:t>The intervention aspect of the research proposal evolved into an on-line holistic self-care workshop.</a:t>
            </a:r>
          </a:p>
          <a:p>
            <a:pPr marL="0" indent="0" algn="ctr">
              <a:buNone/>
            </a:pPr>
            <a:r>
              <a:rPr lang="en-CA" sz="2200" dirty="0"/>
              <a:t>The following touches on some of the important points discovered </a:t>
            </a:r>
          </a:p>
          <a:p>
            <a:pPr marL="0" indent="0" algn="ctr">
              <a:buNone/>
            </a:pPr>
            <a:r>
              <a:rPr lang="en-CA" sz="2200" dirty="0"/>
              <a:t>through this process.</a:t>
            </a:r>
          </a:p>
          <a:p>
            <a:endParaRPr lang="en-CA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F03AA-C139-42DE-B66E-CC12D65833BE}"/>
              </a:ext>
            </a:extLst>
          </p:cNvPr>
          <p:cNvSpPr txBox="1"/>
          <p:nvPr/>
        </p:nvSpPr>
        <p:spPr>
          <a:xfrm>
            <a:off x="5271635" y="6353607"/>
            <a:ext cx="1648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1E872-D256-4E5A-933E-63191B59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15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BE394-FDDA-4DC4-AA61-3873968A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5103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88FD5-5FC5-4E84-8850-9142D7634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2906"/>
            <a:ext cx="9486901" cy="43039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CA" sz="1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Blum, C. (2014). Practicing self-care for nurses: A nursing program initiative. </a:t>
            </a:r>
            <a:r>
              <a:rPr lang="en-CA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Online Journal of Issues in Nursing, 19</a:t>
            </a:r>
            <a:r>
              <a:rPr lang="en-CA" sz="1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(3), 1-11.	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https://doi.org:10.3912/OJIN.Vol19No03Man03</a:t>
            </a:r>
            <a:endParaRPr lang="en-CA" sz="1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CA" sz="1100" dirty="0">
                <a:effectLst/>
                <a:ea typeface="Times New Roman" panose="02020603050405020304" pitchFamily="18" charset="0"/>
              </a:rPr>
              <a:t>Canadian Nurses Association. (2017). </a:t>
            </a:r>
            <a:r>
              <a:rPr lang="en-CA" sz="1100" i="1" dirty="0">
                <a:effectLst/>
                <a:ea typeface="Times New Roman" panose="02020603050405020304" pitchFamily="18" charset="0"/>
              </a:rPr>
              <a:t>Code of ethics for registered nurses.</a:t>
            </a:r>
            <a:r>
              <a:rPr lang="en-CA" sz="1100" dirty="0">
                <a:effectLst/>
                <a:ea typeface="Times New Roman" panose="02020603050405020304" pitchFamily="18" charset="0"/>
              </a:rPr>
              <a:t> Canadian Nurses Association. </a:t>
            </a:r>
            <a:r>
              <a:rPr lang="en-CA" sz="11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3"/>
              </a:rPr>
              <a:t>https://cna-aiic.ca/html/en/Code-of-Ethics-2017Edition/files/assets/basic-</a:t>
            </a:r>
            <a:r>
              <a:rPr lang="en-CA" sz="1100" u="sng" dirty="0">
                <a:solidFill>
                  <a:srgbClr val="3333FF"/>
                </a:solidFill>
                <a:effectLst/>
                <a:ea typeface="Times New Roman" panose="02020603050405020304" pitchFamily="18" charset="0"/>
              </a:rPr>
              <a:t>html/page-1.html#       </a:t>
            </a:r>
            <a:endParaRPr lang="en-CA" sz="11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CA" sz="1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Dyess, S., Prestia, A., Marquit, D., &amp; Newman, D. (2018). Self-care for nurse leaders in acute care environment reduces perceived stress: A mixed methods pilot	study merits further	investigation. </a:t>
            </a:r>
            <a:r>
              <a:rPr lang="en-CA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Journal of Holistic Nursing, 36</a:t>
            </a:r>
            <a:r>
              <a:rPr lang="en-CA" sz="1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(1), 79-91.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4"/>
              </a:rPr>
              <a:t>https://doi.org/10.1177/0898010116685655</a:t>
            </a:r>
            <a:endParaRPr lang="en-CA" sz="1100" u="sng" dirty="0">
              <a:solidFill>
                <a:srgbClr val="0000FF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CA" sz="1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Epstein, E.G., &amp; Delgado, S. (2010). Understanding and addressing moral distress. </a:t>
            </a:r>
            <a:r>
              <a:rPr lang="en-CA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Online Journal of Issues in Nursing</a:t>
            </a:r>
            <a:r>
              <a:rPr lang="en-CA" sz="1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</a:t>
            </a:r>
            <a:r>
              <a:rPr lang="en-CA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15</a:t>
            </a:r>
            <a:r>
              <a:rPr lang="en-CA" sz="1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(3). Retrieved from 	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5"/>
              </a:rPr>
              <a:t>http://ojin.nursingworld.org/Main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6"/>
              </a:rPr>
              <a:t>MenuCategories/EthicsStandards/Resources/Courage-and-Distress/Understanding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-Moral-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7"/>
              </a:rPr>
              <a:t>Distress.html</a:t>
            </a:r>
            <a:r>
              <a:rPr lang="en-CA" sz="1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CA" sz="11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CA" sz="1100" dirty="0">
                <a:effectLst/>
                <a:ea typeface="Times New Roman" panose="02020603050405020304" pitchFamily="18" charset="0"/>
              </a:rPr>
              <a:t>Havaei, F., MacPhee, M., Ma, A., Gear, A., &amp; Sorensen, C. (2020a). A provincial study of nurses’ COVID-19 experiences and psychological health and safety in British Columbia,	Canada: Final report. 1-131. </a:t>
            </a:r>
            <a:r>
              <a:rPr lang="en-CA" sz="1100" u="sng" dirty="0">
                <a:effectLst/>
                <a:ea typeface="Times New Roman" panose="02020603050405020304" pitchFamily="18" charset="0"/>
                <a:hlinkClick r:id="rId8"/>
              </a:rPr>
              <a:t>http://dx.doi.org/10.14288/1.0394563</a:t>
            </a:r>
            <a:endParaRPr lang="en-CA" sz="1100" u="sng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CA" sz="1100" dirty="0">
                <a:effectLst/>
                <a:ea typeface="Calibri" panose="020F0502020204030204" pitchFamily="34" charset="0"/>
              </a:rPr>
              <a:t>Havaei, F., MacPhee, M., McLeod, C., Ma, A., Gear, A., &amp; Sorensen, C. (2020). A provincial study of nurses’ psychological health and safety in British Columbia, Canada: Final	report. 1-60. </a:t>
            </a:r>
            <a:r>
              <a:rPr lang="en-CA" sz="1100" u="sng" dirty="0">
                <a:effectLst/>
                <a:ea typeface="Calibri" panose="020F0502020204030204" pitchFamily="34" charset="0"/>
                <a:hlinkClick r:id="rId9"/>
              </a:rPr>
              <a:t>http://dx.doi.org/10.14288/1.0391985</a:t>
            </a:r>
            <a:r>
              <a:rPr lang="en-CA" sz="1100" dirty="0">
                <a:effectLst/>
                <a:ea typeface="Calibri" panose="020F0502020204030204" pitchFamily="34" charset="0"/>
              </a:rPr>
              <a:t> </a:t>
            </a:r>
            <a:endParaRPr lang="en-CA" sz="11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CA" sz="1100" dirty="0">
                <a:effectLst/>
                <a:ea typeface="Times New Roman" panose="02020603050405020304" pitchFamily="18" charset="0"/>
              </a:rPr>
              <a:t>Kim, J., &amp; Choi, J. (2016). Factors influencing emergency nurses’ burnout during an outbreak of middle east respiratory syndrome coronavirus in Korea. </a:t>
            </a:r>
            <a:r>
              <a:rPr lang="en-CA" sz="1100" i="1" dirty="0">
                <a:effectLst/>
                <a:ea typeface="Times New Roman" panose="02020603050405020304" pitchFamily="18" charset="0"/>
              </a:rPr>
              <a:t>Asian Nursing Research,	10</a:t>
            </a:r>
            <a:r>
              <a:rPr lang="en-CA" sz="1100" dirty="0">
                <a:effectLst/>
                <a:ea typeface="Times New Roman" panose="02020603050405020304" pitchFamily="18" charset="0"/>
              </a:rPr>
              <a:t>(4), 295-299. </a:t>
            </a:r>
            <a:r>
              <a:rPr lang="en-CA" sz="1100" u="sng" dirty="0">
                <a:effectLst/>
                <a:ea typeface="Times New Roman" panose="02020603050405020304" pitchFamily="18" charset="0"/>
                <a:hlinkClick r:id="rId10"/>
              </a:rPr>
              <a:t>https://doi.org/10.1016/j.anr.2016.10.002</a:t>
            </a:r>
            <a:endParaRPr lang="en-CA" sz="1100" u="sng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CA" sz="1100" dirty="0">
                <a:effectLst/>
                <a:ea typeface="Times New Roman" panose="02020603050405020304" pitchFamily="18" charset="0"/>
              </a:rPr>
              <a:t>Lamb, R. (2012). </a:t>
            </a:r>
            <a:r>
              <a:rPr lang="en-CA" sz="1100" i="1" dirty="0">
                <a:effectLst/>
                <a:ea typeface="Times New Roman" panose="02020603050405020304" pitchFamily="18" charset="0"/>
              </a:rPr>
              <a:t>Human becoming: A guide to soul centered living.</a:t>
            </a:r>
            <a:r>
              <a:rPr lang="en-CA" sz="1100" dirty="0">
                <a:effectLst/>
                <a:ea typeface="Times New Roman" panose="02020603050405020304" pitchFamily="18" charset="0"/>
              </a:rPr>
              <a:t> Cittam Futures.</a:t>
            </a:r>
            <a:endParaRPr lang="en-CA" sz="1100" u="sng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CA" sz="1100" dirty="0">
                <a:effectLst/>
                <a:ea typeface="Times New Roman" panose="02020603050405020304" pitchFamily="18" charset="0"/>
              </a:rPr>
              <a:t>MacPhee, M., Dahinten, S., &amp; Havaei, F. (2017). The impact of heavy perceived nurse workloads on patient and nurse outcomes. </a:t>
            </a:r>
            <a:r>
              <a:rPr lang="en-CA" sz="1100" i="1" dirty="0">
                <a:effectLst/>
                <a:ea typeface="Times New Roman" panose="02020603050405020304" pitchFamily="18" charset="0"/>
              </a:rPr>
              <a:t>Administrative Sciences, 7</a:t>
            </a:r>
            <a:r>
              <a:rPr lang="en-CA" sz="1100" dirty="0">
                <a:effectLst/>
                <a:ea typeface="Times New Roman" panose="02020603050405020304" pitchFamily="18" charset="0"/>
              </a:rPr>
              <a:t>(7), 1-17.	</a:t>
            </a:r>
            <a:r>
              <a:rPr lang="en-CA" sz="1100" u="sng" dirty="0">
                <a:effectLst/>
                <a:ea typeface="Times New Roman" panose="02020603050405020304" pitchFamily="18" charset="0"/>
                <a:hlinkClick r:id="rId11"/>
              </a:rPr>
              <a:t>https://doi.org/10.3390/admsci7010007</a:t>
            </a:r>
            <a:r>
              <a:rPr lang="en-CA" sz="1100" dirty="0">
                <a:effectLst/>
                <a:ea typeface="Times New Roman" panose="02020603050405020304" pitchFamily="18" charset="0"/>
              </a:rPr>
              <a:t>     </a:t>
            </a:r>
          </a:p>
          <a:p>
            <a:pPr>
              <a:lnSpc>
                <a:spcPct val="90000"/>
              </a:lnSpc>
            </a:pPr>
            <a:r>
              <a:rPr lang="en-CA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Mills, J., Wand, T., &amp; Fraser, J. (2018). Exploring the meaning and practice of self-care among palliative care nurses and doctors: A qualitative study. </a:t>
            </a:r>
            <a:r>
              <a:rPr lang="en-CA" sz="1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BMC Palliative Care, 17, </a:t>
            </a:r>
            <a:r>
              <a:rPr lang="en-CA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Article 63. 	</a:t>
            </a:r>
            <a:r>
              <a:rPr lang="en-CA" sz="1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12"/>
              </a:rPr>
              <a:t>https://doi.org/10.1186/s12904-018-0318-0</a:t>
            </a:r>
            <a:r>
              <a:rPr lang="en-CA" sz="1000" dirty="0">
                <a:effectLst/>
                <a:ea typeface="Times New Roman" panose="02020603050405020304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CA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Newman, M. (1999). Health as expanding consciousness (2nd ed.). National League for Nursing Press.</a:t>
            </a:r>
            <a:endParaRPr lang="en-CA" sz="1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CA" sz="1100" dirty="0">
                <a:effectLst/>
                <a:ea typeface="Calibri" panose="020F0502020204030204" pitchFamily="34" charset="0"/>
              </a:rPr>
              <a:t>Rushton, C., Batcheller, J., Schroeder, K., &amp; Donohue, P. (2015). Burnout and resilience among nurses practicing in high-intensity settings. </a:t>
            </a:r>
            <a:r>
              <a:rPr lang="en-CA" sz="1100" i="1" dirty="0">
                <a:effectLst/>
                <a:ea typeface="Calibri" panose="020F0502020204030204" pitchFamily="34" charset="0"/>
              </a:rPr>
              <a:t>American Association of Critical-Care	Nurses, 24</a:t>
            </a:r>
            <a:r>
              <a:rPr lang="en-CA" sz="1100" dirty="0">
                <a:effectLst/>
                <a:ea typeface="Calibri" panose="020F0502020204030204" pitchFamily="34" charset="0"/>
              </a:rPr>
              <a:t>(5), 412-421.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13"/>
              </a:rPr>
              <a:t>https://dx.doi.org/10.4037/ajcc2015291</a:t>
            </a:r>
            <a:endParaRPr lang="en-CA" sz="11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CA" sz="11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CA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CA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14AB9-03F1-488F-A9B9-C3DEAE414223}"/>
              </a:ext>
            </a:extLst>
          </p:cNvPr>
          <p:cNvSpPr txBox="1"/>
          <p:nvPr/>
        </p:nvSpPr>
        <p:spPr>
          <a:xfrm>
            <a:off x="5278073" y="6578602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1ED74-33C3-4E3F-B0F4-035AF5DA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83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6BD1C247-1E5B-4399-87F8-31C532F0A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3F0F311-CB15-4C1D-937F-8DBB429D8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6F70DE8-A2A4-4336-A602-73036FED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8F796-12C5-4258-871D-2461FA86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27" y="1371600"/>
            <a:ext cx="3702052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cap="all" spc="300"/>
              <a:t>The Conscious Nurse Project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C37474-18AF-4624-880A-2ACF6A650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C120A-B58B-4F0A-AE61-A05841DBBFE5}"/>
              </a:ext>
            </a:extLst>
          </p:cNvPr>
          <p:cNvSpPr txBox="1"/>
          <p:nvPr/>
        </p:nvSpPr>
        <p:spPr>
          <a:xfrm>
            <a:off x="6781800" y="520995"/>
            <a:ext cx="4724400" cy="5858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buSzPct val="70000"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Kate Shelest RN BSN MAIH</a:t>
            </a:r>
          </a:p>
          <a:p>
            <a:pPr algn="ctr" defTabSz="914400">
              <a:spcAft>
                <a:spcPts val="600"/>
              </a:spcAft>
              <a:buSzPct val="70000"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Certified Advanced Integrative Energy Healer™</a:t>
            </a:r>
          </a:p>
          <a:p>
            <a:pPr algn="ctr" defTabSz="914400">
              <a:spcAft>
                <a:spcPts val="600"/>
              </a:spcAft>
              <a:buSzPct val="70000"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Certified Integral Associate Coach™</a:t>
            </a:r>
          </a:p>
          <a:p>
            <a:pPr indent="-228600" algn="ctr" defTabSz="9144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 algn="ctr" defTabSz="914400">
              <a:spcAft>
                <a:spcPts val="600"/>
              </a:spcAft>
              <a:buSzPct val="70000"/>
            </a:pPr>
            <a:r>
              <a:rPr lang="en-US" b="1" dirty="0">
                <a:solidFill>
                  <a:schemeClr val="tx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www.synapseintegralhealth.com</a:t>
            </a:r>
            <a:endParaRPr lang="en-US" b="1" dirty="0">
              <a:solidFill>
                <a:schemeClr val="tx2"/>
              </a:solidFill>
              <a:latin typeface="+mj-lt"/>
            </a:endParaRPr>
          </a:p>
          <a:p>
            <a:pPr algn="ctr" defTabSz="914400">
              <a:spcAft>
                <a:spcPts val="600"/>
              </a:spcAft>
              <a:buSzPct val="70000"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pPr algn="ctr" defTabSz="914400">
              <a:spcAft>
                <a:spcPts val="600"/>
              </a:spcAft>
              <a:buSzPct val="70000"/>
            </a:pPr>
            <a:r>
              <a:rPr lang="en-US" b="1">
                <a:solidFill>
                  <a:schemeClr val="tx2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nursing@</a:t>
            </a:r>
            <a:r>
              <a:rPr lang="en-US" b="1" dirty="0">
                <a:solidFill>
                  <a:schemeClr val="tx2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shaw.ca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047F0-908B-4B2A-8D5F-9640A4C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2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74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EE4EC-F3BF-4C02-B97F-876FA7C1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The issue</a:t>
            </a:r>
          </a:p>
        </p:txBody>
      </p:sp>
      <p:sp>
        <p:nvSpPr>
          <p:cNvPr id="1042" name="Content Placeholder 1029">
            <a:extLst>
              <a:ext uri="{FF2B5EF4-FFF2-40B4-BE49-F238E27FC236}">
                <a16:creationId xmlns:a16="http://schemas.microsoft.com/office/drawing/2014/main" id="{F0FD642A-0C5F-4A22-98CD-6984D58E7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>
            <a:normAutofit fontScale="92500" lnSpcReduction="20000"/>
          </a:bodyPr>
          <a:lstStyle/>
          <a:p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RNs Standards of Practice require them to maintain their health and fitness to practice.</a:t>
            </a:r>
          </a:p>
          <a:p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RNs frequently experience challenging situations and workplace stressors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Trauma, and exposure to vicarious trauma</a:t>
            </a:r>
          </a:p>
          <a:p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Impact is on physical, emotional, mental, and spiritual health </a:t>
            </a:r>
          </a:p>
          <a:p>
            <a:r>
              <a:rPr lang="en-C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lead to reduced functioning and BURNOUT </a:t>
            </a:r>
          </a:p>
          <a:p>
            <a:r>
              <a:rPr lang="en-C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COVID-19 has compounded the issue</a:t>
            </a: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C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 project explores holistic ways to support RNs capacity to maintain their health and fitness to practice.</a:t>
            </a:r>
          </a:p>
        </p:txBody>
      </p:sp>
      <p:pic>
        <p:nvPicPr>
          <p:cNvPr id="1026" name="Picture 2" descr="Stress, Pressure, Anxiety, Angst, Stressed, Business">
            <a:extLst>
              <a:ext uri="{FF2B5EF4-FFF2-40B4-BE49-F238E27FC236}">
                <a16:creationId xmlns:a16="http://schemas.microsoft.com/office/drawing/2014/main" id="{397794AA-1AB7-4140-B25E-02CC6B2CC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2" r="23994"/>
          <a:stretch/>
        </p:blipFill>
        <p:spPr bwMode="auto">
          <a:xfrm>
            <a:off x="7467600" y="10"/>
            <a:ext cx="4724400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AAB4D-D331-4BF7-8D14-44DA987B6636}"/>
              </a:ext>
            </a:extLst>
          </p:cNvPr>
          <p:cNvSpPr txBox="1"/>
          <p:nvPr/>
        </p:nvSpPr>
        <p:spPr>
          <a:xfrm>
            <a:off x="7853296" y="2256039"/>
            <a:ext cx="1738573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800" b="1" i="1" dirty="0">
                <a:solidFill>
                  <a:srgbClr val="C00000"/>
                </a:solidFill>
                <a:latin typeface="Eras Bold ITC" panose="020B0907030504020204" pitchFamily="34" charset="0"/>
              </a:rPr>
              <a:t>G R I E 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1FCC9E-346D-4667-92DF-04A798285950}"/>
              </a:ext>
            </a:extLst>
          </p:cNvPr>
          <p:cNvSpPr txBox="1"/>
          <p:nvPr/>
        </p:nvSpPr>
        <p:spPr>
          <a:xfrm>
            <a:off x="5278073" y="6578602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7A471-5F1E-42C3-8552-F3538CC3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F6733-6DD7-48B3-ABE6-C72E155B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CA" sz="2400" b="1" dirty="0"/>
              <a:t>scope &amp; prevalence : STRess &amp;burnout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1EF3-5174-43B5-BBB1-736405D3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/>
              <a:t>Exposure to stressors occurs in acute and non-acute practice</a:t>
            </a:r>
          </a:p>
          <a:p>
            <a:pPr marL="0" indent="0">
              <a:buNone/>
            </a:pPr>
            <a:r>
              <a:rPr lang="en-US" sz="2000" b="1" dirty="0"/>
              <a:t>Provincial studies of acute care, community care, &amp; long-term care: </a:t>
            </a:r>
            <a:r>
              <a:rPr lang="en-CA" sz="1800" dirty="0">
                <a:effectLst/>
                <a:ea typeface="Calibri" panose="020F0502020204030204" pitchFamily="34" charset="0"/>
              </a:rPr>
              <a:t>RNs reported “worsening mental health … and lower quality of nursing care” (Havaei et al., 2020a, p. 14)</a:t>
            </a:r>
          </a:p>
          <a:p>
            <a:pPr marL="0" indent="0">
              <a:buNone/>
            </a:pPr>
            <a:r>
              <a:rPr lang="en-CA" sz="2000" b="1" dirty="0">
                <a:effectLst/>
                <a:ea typeface="Calibri" panose="020F0502020204030204" pitchFamily="34" charset="0"/>
              </a:rPr>
              <a:t>Impact of mechanistic </a:t>
            </a:r>
            <a:r>
              <a:rPr lang="en-CA" sz="2000" b="1" dirty="0">
                <a:ea typeface="Calibri" panose="020F0502020204030204" pitchFamily="34" charset="0"/>
              </a:rPr>
              <a:t>a</a:t>
            </a:r>
            <a:r>
              <a:rPr lang="en-CA" sz="2000" b="1" dirty="0">
                <a:effectLst/>
                <a:ea typeface="Calibri" panose="020F0502020204030204" pitchFamily="34" charset="0"/>
              </a:rPr>
              <a:t>pproaches to practice: </a:t>
            </a:r>
            <a:r>
              <a:rPr lang="en-CA" sz="2000" dirty="0">
                <a:effectLst/>
                <a:ea typeface="Calibri" panose="020F0502020204030204" pitchFamily="34" charset="0"/>
              </a:rPr>
              <a:t>nurses suffer from emotional and moral distress,” leading to outcomes that include “… emotional exhaustion/burnout, job dissatisfaction and eventual exit from the profession” (MacPhee et al., 2017, p. 3)</a:t>
            </a:r>
          </a:p>
          <a:p>
            <a:pPr marL="0" indent="0">
              <a:buNone/>
            </a:pPr>
            <a:r>
              <a:rPr lang="en-CA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Stress from various </a:t>
            </a:r>
            <a:r>
              <a:rPr lang="en-CA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CA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ources:</a:t>
            </a:r>
            <a:r>
              <a:rPr lang="en-C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linked with “changes in cognitive, behavioural, and emotional function that can compromise professional caring” </a:t>
            </a:r>
            <a:r>
              <a:rPr lang="en-CA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(Dyess et al., 2018, p. 79)</a:t>
            </a:r>
            <a:endParaRPr lang="en-CA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b="1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25930-711E-4365-9A4E-C32D77BF99E4}"/>
              </a:ext>
            </a:extLst>
          </p:cNvPr>
          <p:cNvSpPr txBox="1"/>
          <p:nvPr/>
        </p:nvSpPr>
        <p:spPr>
          <a:xfrm>
            <a:off x="5278073" y="6293376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D4758-9120-48E0-9CFF-E60E043C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5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8BE379-4785-4815-8FC9-A24E80D37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2F85E-7856-415B-BA26-EFA2D2EF0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1FC5E-66EF-413C-9A19-2F841D6F6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526" y="1677798"/>
            <a:ext cx="2732567" cy="35055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Nurses’ experience is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>
                <a:effectLst/>
              </a:rPr>
              <a:t>physical emotional mental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&amp;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spiritual</a:t>
            </a:r>
            <a:br>
              <a:rPr lang="en-US" sz="2400" dirty="0">
                <a:effectLst/>
              </a:rPr>
            </a:br>
            <a:endParaRPr lang="en-US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A5066-E2AF-4514-96F0-88A170C9C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6080" y="494522"/>
            <a:ext cx="4770120" cy="2836507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>
              <a:lnSpc>
                <a:spcPct val="90000"/>
              </a:lnSpc>
            </a:pPr>
            <a:endParaRPr lang="en-US" sz="15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1600" i="0" dirty="0">
                <a:effectLst/>
              </a:rPr>
              <a:t>RNs are bound by their Standards of Practice and Code of Ethics to support their own health and maintain fitness to practice.</a:t>
            </a:r>
          </a:p>
          <a:p>
            <a:pPr algn="l">
              <a:lnSpc>
                <a:spcPct val="90000"/>
              </a:lnSpc>
            </a:pPr>
            <a:endParaRPr lang="en-US" sz="1600" dirty="0">
              <a:effectLst/>
            </a:endParaRPr>
          </a:p>
          <a:p>
            <a:pPr algn="l">
              <a:lnSpc>
                <a:spcPct val="90000"/>
              </a:lnSpc>
            </a:pPr>
            <a:r>
              <a:rPr lang="en-US" sz="1600" i="0" dirty="0">
                <a:effectLst/>
              </a:rPr>
              <a:t>The Code of Ethics endorses the WHO’s definition of health as: </a:t>
            </a:r>
          </a:p>
          <a:p>
            <a:pPr>
              <a:lnSpc>
                <a:spcPct val="90000"/>
              </a:lnSpc>
            </a:pPr>
            <a:r>
              <a:rPr lang="en-US" sz="1500" b="1" i="0" dirty="0">
                <a:effectLst/>
              </a:rPr>
              <a:t>“… a state of complete physical, mental (spiritual), and social well-being, not merely the absence of disease” </a:t>
            </a:r>
          </a:p>
          <a:p>
            <a:pPr>
              <a:lnSpc>
                <a:spcPct val="90000"/>
              </a:lnSpc>
            </a:pPr>
            <a:r>
              <a:rPr lang="en-US" sz="1300" i="0" dirty="0">
                <a:effectLst/>
              </a:rPr>
              <a:t>			(CNA, 2017, p. 23)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effectLst/>
              </a:rPr>
              <a:t>This is</a:t>
            </a:r>
          </a:p>
          <a:p>
            <a:pPr>
              <a:lnSpc>
                <a:spcPct val="90000"/>
              </a:lnSpc>
            </a:pPr>
            <a:r>
              <a:rPr lang="en-US" sz="1600" i="0" dirty="0">
                <a:effectLst/>
              </a:rPr>
              <a:t>acknowledgment of the interactive relationship between </a:t>
            </a:r>
            <a:r>
              <a:rPr lang="en-US" sz="1600" dirty="0">
                <a:effectLst/>
              </a:rPr>
              <a:t>all </a:t>
            </a:r>
            <a:r>
              <a:rPr lang="en-US" sz="1600" i="0" dirty="0">
                <a:effectLst/>
              </a:rPr>
              <a:t>dimensions of the human experience is </a:t>
            </a:r>
            <a:r>
              <a:rPr lang="en-US" sz="1600" b="1" dirty="0">
                <a:effectLst/>
              </a:rPr>
              <a:t>holistic</a:t>
            </a:r>
            <a:endParaRPr lang="en-US" sz="1600" i="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1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⸫ </a:t>
            </a:r>
            <a:r>
              <a:rPr lang="en-US" sz="1600" i="0" dirty="0">
                <a:effectLst/>
              </a:rPr>
              <a:t>holistic self-care is a valid resource to support the health of RNs</a:t>
            </a:r>
            <a:r>
              <a:rPr lang="en-US" sz="1900" dirty="0">
                <a:effectLst/>
              </a:rPr>
              <a:t>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algn="l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5" name="Picture 4" descr="A picture containing indoor, decorated&#10;&#10;Description automatically generated">
            <a:extLst>
              <a:ext uri="{FF2B5EF4-FFF2-40B4-BE49-F238E27FC236}">
                <a16:creationId xmlns:a16="http://schemas.microsoft.com/office/drawing/2014/main" id="{088D0AAF-346C-46A2-A4C0-5B356BC8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753" y="3441584"/>
            <a:ext cx="3640493" cy="3108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6F122D-4E36-40F9-968F-F182C396A069}"/>
              </a:ext>
            </a:extLst>
          </p:cNvPr>
          <p:cNvSpPr txBox="1"/>
          <p:nvPr/>
        </p:nvSpPr>
        <p:spPr>
          <a:xfrm>
            <a:off x="5278073" y="6590110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005E8-DF12-4FCF-9B56-65AEEB728BBB}"/>
              </a:ext>
            </a:extLst>
          </p:cNvPr>
          <p:cNvSpPr txBox="1"/>
          <p:nvPr/>
        </p:nvSpPr>
        <p:spPr>
          <a:xfrm>
            <a:off x="639781" y="5683892"/>
            <a:ext cx="48545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+mn-lt"/>
                <a:ea typeface="Calibri" panose="020F0502020204030204" pitchFamily="34" charset="0"/>
              </a:rPr>
              <a:t>Nurses already </a:t>
            </a:r>
            <a:r>
              <a:rPr lang="en-CA" sz="1400" b="1" dirty="0">
                <a:latin typeface="+mn-lt"/>
                <a:ea typeface="Calibri" panose="020F0502020204030204" pitchFamily="34" charset="0"/>
              </a:rPr>
              <a:t>know:</a:t>
            </a:r>
            <a:r>
              <a:rPr lang="en-CA" sz="1400" dirty="0">
                <a:latin typeface="+mn-lt"/>
                <a:ea typeface="Calibri" panose="020F0502020204030204" pitchFamily="34" charset="0"/>
              </a:rPr>
              <a:t> intuition / ’vibes’ / the full moon effect / </a:t>
            </a:r>
          </a:p>
          <a:p>
            <a:r>
              <a:rPr lang="en-CA" sz="1400" dirty="0">
                <a:latin typeface="+mn-lt"/>
                <a:ea typeface="Calibri" panose="020F0502020204030204" pitchFamily="34" charset="0"/>
              </a:rPr>
              <a:t>toxic work environments / spiritual aspects of care / prayer …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075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72647-F4AB-41D7-A025-714DE183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CA" dirty="0"/>
              <a:t>Relevance of holism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0E2F2-1B7E-4D1C-BF64-3EDFC612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Holistic approach to self-care as a means for supporting fitness to practice enhances ‘capacity for compassionate care of patients and their families’ (Mills et al., 2018, p. 12)</a:t>
            </a:r>
          </a:p>
          <a:p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C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hile nursing research has identified common sources of moral distress, not every nurse will experience distress when faced with these situations” (Epstein and Delgado, 2010, para.11). </a:t>
            </a:r>
          </a:p>
          <a:p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Nurses possess varying levels of resilience and may find satisfaction in providing care in challenging situations. Rushton et al. (2015) suggest creation and implementation of holistic self-care practices by RNs may strengthen and sustain that resilience from a whole person perspective, supporting health and fitness to practice. </a:t>
            </a:r>
          </a:p>
          <a:p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While </a:t>
            </a:r>
            <a:r>
              <a:rPr lang="en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“provision of holistic care is a hallmark of competent nursing practice, holistic activities centered on self are less prevalent for nurses” (Blum, 2014, p. 2).</a:t>
            </a: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27FA6-1145-44EF-8512-903828A1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EFA86-D094-A422-CBA4-12F93F6E277B}"/>
              </a:ext>
            </a:extLst>
          </p:cNvPr>
          <p:cNvSpPr txBox="1"/>
          <p:nvPr/>
        </p:nvSpPr>
        <p:spPr>
          <a:xfrm>
            <a:off x="5278073" y="6590110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</p:spTree>
    <p:extLst>
      <p:ext uri="{BB962C8B-B14F-4D97-AF65-F5344CB8AC3E}">
        <p14:creationId xmlns:p14="http://schemas.microsoft.com/office/powerpoint/2010/main" val="337036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17C3-16C1-4E0B-8722-447B6D9E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CA" dirty="0"/>
              <a:t>Holistic experience of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EA7E-2573-4198-8DB4-B7B2642806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PHYSICAL</a:t>
            </a:r>
          </a:p>
          <a:p>
            <a:pPr lvl="1"/>
            <a:r>
              <a:rPr lang="en-CA" dirty="0"/>
              <a:t>^Somatic Symptoms</a:t>
            </a:r>
            <a:endParaRPr lang="en-CA" sz="1100" dirty="0"/>
          </a:p>
          <a:p>
            <a:pPr lvl="1"/>
            <a:r>
              <a:rPr lang="en-CA" dirty="0"/>
              <a:t>Pain				</a:t>
            </a:r>
            <a:endParaRPr lang="en-CA" sz="1100" dirty="0"/>
          </a:p>
          <a:p>
            <a:pPr lvl="1"/>
            <a:r>
              <a:rPr lang="en-CA" dirty="0"/>
              <a:t>Fatigue				</a:t>
            </a:r>
            <a:endParaRPr lang="en-CA" sz="1100" dirty="0"/>
          </a:p>
          <a:p>
            <a:pPr lvl="1"/>
            <a:r>
              <a:rPr lang="en-CA" dirty="0"/>
              <a:t>Disease Process</a:t>
            </a:r>
          </a:p>
          <a:p>
            <a:pPr lvl="1"/>
            <a:r>
              <a:rPr lang="en-CA" dirty="0"/>
              <a:t>Un-grounded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EMOTIONAL</a:t>
            </a:r>
          </a:p>
          <a:p>
            <a:pPr lvl="1"/>
            <a:r>
              <a:rPr lang="en-CA" dirty="0"/>
              <a:t>Shame/Self Loathing			</a:t>
            </a:r>
            <a:endParaRPr lang="en-CA" sz="1100" dirty="0"/>
          </a:p>
          <a:p>
            <a:pPr lvl="1"/>
            <a:r>
              <a:rPr lang="en-CA" dirty="0"/>
              <a:t>Fear				</a:t>
            </a:r>
            <a:endParaRPr lang="en-CA" sz="1100" dirty="0"/>
          </a:p>
          <a:p>
            <a:pPr lvl="1"/>
            <a:r>
              <a:rPr lang="en-CA" dirty="0"/>
              <a:t>Anxiety/Depression</a:t>
            </a:r>
          </a:p>
          <a:p>
            <a:pPr lvl="1"/>
            <a:r>
              <a:rPr lang="en-CA" dirty="0"/>
              <a:t>Agitation</a:t>
            </a:r>
          </a:p>
          <a:p>
            <a:pPr lvl="1"/>
            <a:r>
              <a:rPr lang="en-CA" dirty="0"/>
              <a:t>Panic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55BE6-A7E2-4323-BA41-80EC4C8204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MENTAL</a:t>
            </a:r>
          </a:p>
          <a:p>
            <a:pPr lvl="1"/>
            <a:r>
              <a:rPr lang="en-CA" dirty="0"/>
              <a:t>Scattered thoughts		</a:t>
            </a:r>
          </a:p>
          <a:p>
            <a:pPr lvl="1"/>
            <a:r>
              <a:rPr lang="en-CA" dirty="0"/>
              <a:t>Lack of Insight </a:t>
            </a:r>
            <a:endParaRPr lang="en-CA" sz="1100" dirty="0"/>
          </a:p>
          <a:p>
            <a:pPr lvl="1"/>
            <a:r>
              <a:rPr lang="en-CA" dirty="0"/>
              <a:t>Negative Thought Patterns		</a:t>
            </a:r>
            <a:endParaRPr lang="en-CA" sz="1100" dirty="0"/>
          </a:p>
          <a:p>
            <a:pPr lvl="1"/>
            <a:r>
              <a:rPr lang="en-CA" dirty="0"/>
              <a:t>Loss of Objectivity</a:t>
            </a:r>
          </a:p>
          <a:p>
            <a:pPr lvl="1"/>
            <a:r>
              <a:rPr lang="en-CA" dirty="0"/>
              <a:t>Poor Memory 				</a:t>
            </a:r>
          </a:p>
          <a:p>
            <a:r>
              <a:rPr lang="en-CA" dirty="0"/>
              <a:t>SPIRITUAL</a:t>
            </a:r>
          </a:p>
          <a:p>
            <a:pPr lvl="1"/>
            <a:r>
              <a:rPr lang="en-CA" dirty="0"/>
              <a:t>Loss of Faith</a:t>
            </a:r>
            <a:endParaRPr lang="en-CA" sz="1100" dirty="0"/>
          </a:p>
          <a:p>
            <a:pPr lvl="1"/>
            <a:r>
              <a:rPr lang="en-CA" dirty="0"/>
              <a:t>Loss of Sense of Belonging</a:t>
            </a:r>
          </a:p>
          <a:p>
            <a:pPr lvl="1"/>
            <a:r>
              <a:rPr lang="en-CA" sz="1900" dirty="0"/>
              <a:t>Grief</a:t>
            </a:r>
          </a:p>
          <a:p>
            <a:pPr lvl="1"/>
            <a:r>
              <a:rPr lang="en-CA" dirty="0"/>
              <a:t>Moral distress</a:t>
            </a:r>
            <a:endParaRPr lang="en-CA" sz="1100" dirty="0"/>
          </a:p>
          <a:p>
            <a:pPr lvl="1"/>
            <a:r>
              <a:rPr lang="en-CA" dirty="0"/>
              <a:t>Lost Sense of Self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D26B2-657F-420F-B6AE-A6B4FC96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98465-D7BC-C19B-95C0-EA46711AB99F}"/>
              </a:ext>
            </a:extLst>
          </p:cNvPr>
          <p:cNvSpPr txBox="1"/>
          <p:nvPr/>
        </p:nvSpPr>
        <p:spPr>
          <a:xfrm>
            <a:off x="5278073" y="6293376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</p:spTree>
    <p:extLst>
      <p:ext uri="{BB962C8B-B14F-4D97-AF65-F5344CB8AC3E}">
        <p14:creationId xmlns:p14="http://schemas.microsoft.com/office/powerpoint/2010/main" val="215592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3113-D376-4112-9912-DE67406A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774440"/>
            <a:ext cx="9512429" cy="1282960"/>
          </a:xfrm>
        </p:spPr>
        <p:txBody>
          <a:bodyPr anchor="b">
            <a:normAutofit fontScale="90000"/>
          </a:bodyPr>
          <a:lstStyle/>
          <a:p>
            <a:r>
              <a:rPr lang="en-CA" sz="3100" b="1" dirty="0"/>
              <a:t>Research Question</a:t>
            </a:r>
            <a:br>
              <a:rPr lang="en-CA" sz="1800" b="1" dirty="0"/>
            </a:br>
            <a:br>
              <a:rPr lang="en-CA" sz="1800" dirty="0"/>
            </a:b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to create a workshop that will successfully engage RNs in effective and sustainable </a:t>
            </a:r>
            <a:b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holistic self-care</a:t>
            </a:r>
            <a:endParaRPr lang="en-CA" sz="4000" dirty="0"/>
          </a:p>
        </p:txBody>
      </p:sp>
      <p:graphicFrame>
        <p:nvGraphicFramePr>
          <p:cNvPr id="9" name="Subtitle 2">
            <a:extLst>
              <a:ext uri="{FF2B5EF4-FFF2-40B4-BE49-F238E27FC236}">
                <a16:creationId xmlns:a16="http://schemas.microsoft.com/office/drawing/2014/main" id="{EE71C744-3C8F-4CBB-BAF1-9F9C9BA10F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3771324"/>
              </p:ext>
            </p:extLst>
          </p:nvPr>
        </p:nvGraphicFramePr>
        <p:xfrm>
          <a:off x="909758" y="2057400"/>
          <a:ext cx="5031521" cy="411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392E97-EA24-4F1F-90F4-CECE37FE48D8}"/>
              </a:ext>
            </a:extLst>
          </p:cNvPr>
          <p:cNvSpPr txBox="1"/>
          <p:nvPr/>
        </p:nvSpPr>
        <p:spPr>
          <a:xfrm>
            <a:off x="5278073" y="6293376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pic>
        <p:nvPicPr>
          <p:cNvPr id="2050" name="Picture 2" descr="Books, Pages, Story, Stories, Notes">
            <a:extLst>
              <a:ext uri="{FF2B5EF4-FFF2-40B4-BE49-F238E27FC236}">
                <a16:creationId xmlns:a16="http://schemas.microsoft.com/office/drawing/2014/main" id="{F5E6DDB0-C590-4531-BA03-AE0EA7FC66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497931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B0157E-DA73-4B6A-AAAB-873E6B76A7EE}"/>
              </a:ext>
            </a:extLst>
          </p:cNvPr>
          <p:cNvSpPr txBox="1"/>
          <p:nvPr/>
        </p:nvSpPr>
        <p:spPr>
          <a:xfrm>
            <a:off x="2969703" y="5452844"/>
            <a:ext cx="233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*all in context to practicing nurses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56617-9401-4397-9CA1-058C9EE1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37B0F-57E8-459C-9ACE-CCBDBC2D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anchor="ctr">
            <a:normAutofit/>
          </a:bodyPr>
          <a:lstStyle/>
          <a:p>
            <a:pPr algn="ctr"/>
            <a:r>
              <a:rPr lang="en-CA" dirty="0"/>
              <a:t>Methods for engaging</a:t>
            </a:r>
          </a:p>
        </p:txBody>
      </p:sp>
      <p:pic>
        <p:nvPicPr>
          <p:cNvPr id="3074" name="Picture 2" descr="Face, Head, Empathy, Meet, Sensitivity">
            <a:extLst>
              <a:ext uri="{FF2B5EF4-FFF2-40B4-BE49-F238E27FC236}">
                <a16:creationId xmlns:a16="http://schemas.microsoft.com/office/drawing/2014/main" id="{25CFC330-E300-4D63-88F7-3F37AF865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756385"/>
            <a:ext cx="6083272" cy="19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0" name="Content Placeholder 3077">
            <a:extLst>
              <a:ext uri="{FF2B5EF4-FFF2-40B4-BE49-F238E27FC236}">
                <a16:creationId xmlns:a16="http://schemas.microsoft.com/office/drawing/2014/main" id="{A5B07347-CDCC-4789-8C64-7BE6D5479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389065"/>
              </p:ext>
            </p:extLst>
          </p:nvPr>
        </p:nvGraphicFramePr>
        <p:xfrm>
          <a:off x="5410200" y="2860646"/>
          <a:ext cx="6083272" cy="336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ED407D-D5A1-4410-B639-C0C783C9F9FC}"/>
              </a:ext>
            </a:extLst>
          </p:cNvPr>
          <p:cNvSpPr txBox="1"/>
          <p:nvPr/>
        </p:nvSpPr>
        <p:spPr>
          <a:xfrm>
            <a:off x="8800052" y="756385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What about </a:t>
            </a:r>
            <a:r>
              <a:rPr lang="en-CA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F681A-04F4-4013-990A-1E03EA34B463}"/>
              </a:ext>
            </a:extLst>
          </p:cNvPr>
          <p:cNvSpPr txBox="1"/>
          <p:nvPr/>
        </p:nvSpPr>
        <p:spPr>
          <a:xfrm>
            <a:off x="9818279" y="1105250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00B0F0"/>
                </a:solidFill>
                <a:latin typeface="Comic Sans MS" panose="030F0702030302020204" pitchFamily="66" charset="0"/>
              </a:rPr>
              <a:t>Peer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7AC7E-1CB5-4B1E-BD6D-DD2A1F2DA6B4}"/>
              </a:ext>
            </a:extLst>
          </p:cNvPr>
          <p:cNvSpPr txBox="1"/>
          <p:nvPr/>
        </p:nvSpPr>
        <p:spPr>
          <a:xfrm>
            <a:off x="9170579" y="1366866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Perceptions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B3372-E3D8-4934-8761-F837065DCFB8}"/>
              </a:ext>
            </a:extLst>
          </p:cNvPr>
          <p:cNvSpPr txBox="1"/>
          <p:nvPr/>
        </p:nvSpPr>
        <p:spPr>
          <a:xfrm>
            <a:off x="9818279" y="1613087"/>
            <a:ext cx="1479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solidFill>
                  <a:srgbClr val="92D050"/>
                </a:solidFill>
                <a:latin typeface="Comic Sans MS" panose="030F0702030302020204" pitchFamily="66" charset="0"/>
              </a:rPr>
              <a:t>Science vs Woo Woo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9136D-F4C2-4615-87A0-CAED041F50FE}"/>
              </a:ext>
            </a:extLst>
          </p:cNvPr>
          <p:cNvSpPr txBox="1"/>
          <p:nvPr/>
        </p:nvSpPr>
        <p:spPr>
          <a:xfrm>
            <a:off x="5278073" y="6293376"/>
            <a:ext cx="1635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800" dirty="0"/>
              <a:t>© 2021 Synapse Integral Health Inc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D89AE-B078-4CEC-8480-15843E267ED9}"/>
              </a:ext>
            </a:extLst>
          </p:cNvPr>
          <p:cNvSpPr txBox="1"/>
          <p:nvPr/>
        </p:nvSpPr>
        <p:spPr>
          <a:xfrm>
            <a:off x="9611565" y="1982418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>
                <a:latin typeface="Comic Sans MS" panose="030F0702030302020204" pitchFamily="66" charset="0"/>
              </a:rPr>
              <a:t>Permission from Self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9DCBF-0513-4665-9397-7FF2E3D7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92CB5-206F-4108-AE07-BC144BE560DB}"/>
              </a:ext>
            </a:extLst>
          </p:cNvPr>
          <p:cNvSpPr txBox="1"/>
          <p:nvPr/>
        </p:nvSpPr>
        <p:spPr>
          <a:xfrm>
            <a:off x="5410200" y="5980994"/>
            <a:ext cx="3601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*The general impact of these influencers was not clear.</a:t>
            </a:r>
          </a:p>
        </p:txBody>
      </p:sp>
    </p:spTree>
    <p:extLst>
      <p:ext uri="{BB962C8B-B14F-4D97-AF65-F5344CB8AC3E}">
        <p14:creationId xmlns:p14="http://schemas.microsoft.com/office/powerpoint/2010/main" val="181507825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3890</TotalTime>
  <Words>2718</Words>
  <Application>Microsoft Office PowerPoint</Application>
  <PresentationFormat>Widescreen</PresentationFormat>
  <Paragraphs>427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Comic Sans MS</vt:lpstr>
      <vt:lpstr>Eras Bold ITC</vt:lpstr>
      <vt:lpstr>Gill Sans MT</vt:lpstr>
      <vt:lpstr>Goudy Old Style</vt:lpstr>
      <vt:lpstr>Symbol</vt:lpstr>
      <vt:lpstr>Times New Roman</vt:lpstr>
      <vt:lpstr>ClassicFrameVTI</vt:lpstr>
      <vt:lpstr>The Conscious Nurse Project</vt:lpstr>
      <vt:lpstr>The conscious nurse project</vt:lpstr>
      <vt:lpstr>The issue</vt:lpstr>
      <vt:lpstr>scope &amp; prevalence : STRess &amp;burnout</vt:lpstr>
      <vt:lpstr>Nurses’ experience is  physical emotional mental &amp;  spiritual </vt:lpstr>
      <vt:lpstr>Relevance of holism</vt:lpstr>
      <vt:lpstr>Holistic experience of stress</vt:lpstr>
      <vt:lpstr>Research Question  how to create a workshop that will successfully engage RNs in effective and sustainable  holistic self-care</vt:lpstr>
      <vt:lpstr>Methods for engaging</vt:lpstr>
      <vt:lpstr>methods of effective   holistic  self-care</vt:lpstr>
      <vt:lpstr>Methods for teaching  holistic  self-care</vt:lpstr>
      <vt:lpstr>Methods for sustaining   holistic  self-care</vt:lpstr>
      <vt:lpstr>The conscious nurse project</vt:lpstr>
      <vt:lpstr>Theoretical Framework</vt:lpstr>
      <vt:lpstr>PowerPoint Presentation</vt:lpstr>
      <vt:lpstr>Workshop*</vt:lpstr>
      <vt:lpstr>PowerPoint Presentation</vt:lpstr>
      <vt:lpstr>Practices</vt:lpstr>
      <vt:lpstr>conclusion</vt:lpstr>
      <vt:lpstr>References</vt:lpstr>
      <vt:lpstr>The Conscious Nurse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Conscious Nurse Project</dc:title>
  <dc:creator>K D</dc:creator>
  <cp:lastModifiedBy>Kate Shelest</cp:lastModifiedBy>
  <cp:revision>6</cp:revision>
  <dcterms:created xsi:type="dcterms:W3CDTF">2021-03-13T23:32:46Z</dcterms:created>
  <dcterms:modified xsi:type="dcterms:W3CDTF">2024-12-09T17:06:57Z</dcterms:modified>
</cp:coreProperties>
</file>