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2"/>
    <p:sldId id="281" r:id="rId3"/>
    <p:sldId id="257" r:id="rId4"/>
    <p:sldId id="269" r:id="rId5"/>
    <p:sldId id="268" r:id="rId6"/>
    <p:sldId id="273" r:id="rId7"/>
    <p:sldId id="272" r:id="rId8"/>
    <p:sldId id="274" r:id="rId9"/>
    <p:sldId id="288" r:id="rId10"/>
    <p:sldId id="276" r:id="rId11"/>
    <p:sldId id="293" r:id="rId12"/>
    <p:sldId id="279" r:id="rId13"/>
    <p:sldId id="294" r:id="rId14"/>
    <p:sldId id="258" r:id="rId15"/>
    <p:sldId id="290" r:id="rId16"/>
    <p:sldId id="291" r:id="rId17"/>
    <p:sldId id="282" r:id="rId18"/>
    <p:sldId id="283" r:id="rId19"/>
    <p:sldId id="261" r:id="rId20"/>
    <p:sldId id="262" r:id="rId21"/>
    <p:sldId id="264" r:id="rId22"/>
    <p:sldId id="284" r:id="rId23"/>
    <p:sldId id="285" r:id="rId24"/>
    <p:sldId id="267" r:id="rId25"/>
    <p:sldId id="263" r:id="rId26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3460" autoAdjust="0"/>
  </p:normalViewPr>
  <p:slideViewPr>
    <p:cSldViewPr snapToGrid="0">
      <p:cViewPr varScale="1">
        <p:scale>
          <a:sx n="92" d="100"/>
          <a:sy n="92" d="100"/>
        </p:scale>
        <p:origin x="111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 Shelest" userId="07f64f8295397532" providerId="LiveId" clId="{744919BB-F7FB-442A-A05E-38B369FCF38A}"/>
    <pc:docChg chg="custSel modSld">
      <pc:chgData name="Kate Shelest" userId="07f64f8295397532" providerId="LiveId" clId="{744919BB-F7FB-442A-A05E-38B369FCF38A}" dt="2025-03-05T19:12:43.122" v="7" actId="14100"/>
      <pc:docMkLst>
        <pc:docMk/>
      </pc:docMkLst>
      <pc:sldChg chg="modSp mod">
        <pc:chgData name="Kate Shelest" userId="07f64f8295397532" providerId="LiveId" clId="{744919BB-F7FB-442A-A05E-38B369FCF38A}" dt="2025-03-05T19:12:43.122" v="7" actId="14100"/>
        <pc:sldMkLst>
          <pc:docMk/>
          <pc:sldMk cId="3814227063" sldId="256"/>
        </pc:sldMkLst>
        <pc:spChg chg="mod">
          <ac:chgData name="Kate Shelest" userId="07f64f8295397532" providerId="LiveId" clId="{744919BB-F7FB-442A-A05E-38B369FCF38A}" dt="2025-03-05T19:12:43.122" v="7" actId="14100"/>
          <ac:spMkLst>
            <pc:docMk/>
            <pc:sldMk cId="3814227063" sldId="256"/>
            <ac:spMk id="3" creationId="{00000000-0000-0000-0000-000000000000}"/>
          </ac:spMkLst>
        </pc:spChg>
      </pc:sldChg>
      <pc:sldChg chg="modSp mod">
        <pc:chgData name="Kate Shelest" userId="07f64f8295397532" providerId="LiveId" clId="{744919BB-F7FB-442A-A05E-38B369FCF38A}" dt="2025-03-05T19:11:36.860" v="1" actId="6549"/>
        <pc:sldMkLst>
          <pc:docMk/>
          <pc:sldMk cId="4200579863" sldId="262"/>
        </pc:sldMkLst>
        <pc:spChg chg="mod">
          <ac:chgData name="Kate Shelest" userId="07f64f8295397532" providerId="LiveId" clId="{744919BB-F7FB-442A-A05E-38B369FCF38A}" dt="2025-03-05T19:11:36.860" v="1" actId="6549"/>
          <ac:spMkLst>
            <pc:docMk/>
            <pc:sldMk cId="4200579863" sldId="262"/>
            <ac:spMk id="2" creationId="{00000000-0000-0000-0000-000000000000}"/>
          </ac:spMkLst>
        </pc:spChg>
      </pc:sldChg>
      <pc:sldChg chg="modSp mod">
        <pc:chgData name="Kate Shelest" userId="07f64f8295397532" providerId="LiveId" clId="{744919BB-F7FB-442A-A05E-38B369FCF38A}" dt="2025-03-05T19:11:42.992" v="2" actId="2"/>
        <pc:sldMkLst>
          <pc:docMk/>
          <pc:sldMk cId="3066691472" sldId="264"/>
        </pc:sldMkLst>
        <pc:spChg chg="mod">
          <ac:chgData name="Kate Shelest" userId="07f64f8295397532" providerId="LiveId" clId="{744919BB-F7FB-442A-A05E-38B369FCF38A}" dt="2025-03-05T19:11:42.992" v="2" actId="2"/>
          <ac:spMkLst>
            <pc:docMk/>
            <pc:sldMk cId="3066691472" sldId="264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23D2E-A931-4572-8F83-1DB8F3D48FB2}" type="datetimeFigureOut">
              <a:rPr lang="en-CA" smtClean="0"/>
              <a:t>2025-03-05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4CFBF-1A2E-4381-8F47-402D623EDF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336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And these are measurable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4CFBF-1A2E-4381-8F47-402D623EDFBF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3607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Define entrain</a:t>
            </a:r>
          </a:p>
          <a:p>
            <a:r>
              <a:rPr lang="en-CA" dirty="0"/>
              <a:t>Refer to article</a:t>
            </a:r>
            <a:r>
              <a:rPr lang="en-CA" baseline="0" dirty="0"/>
              <a:t> re: bone healing with energetic pulses.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4CFBF-1A2E-4381-8F47-402D623EDFBF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9166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Infrared saunas</a:t>
            </a:r>
            <a:r>
              <a:rPr lang="en-CA" baseline="0" dirty="0"/>
              <a:t> &amp; yoga classes : refer to instructor imbalance anecdote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4CFBF-1A2E-4381-8F47-402D623EDFBF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6260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Refer to bone repair article</a:t>
            </a:r>
          </a:p>
          <a:p>
            <a:r>
              <a:rPr lang="en-CA" dirty="0"/>
              <a:t>Peri-neural</a:t>
            </a:r>
            <a:r>
              <a:rPr lang="en-CA" baseline="0" dirty="0"/>
              <a:t> nervous system reference: explain the difference between neural: (point to point) and </a:t>
            </a:r>
            <a:r>
              <a:rPr lang="en-CA" baseline="0" dirty="0" err="1"/>
              <a:t>peri</a:t>
            </a:r>
            <a:r>
              <a:rPr lang="en-CA" baseline="0" dirty="0"/>
              <a:t> neural (global wave form to all systems and edges of body)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4CFBF-1A2E-4381-8F47-402D623EDFBF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2768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More</a:t>
            </a:r>
            <a:r>
              <a:rPr lang="en-CA" baseline="0" dirty="0"/>
              <a:t> in Mod 2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4CFBF-1A2E-4381-8F47-402D623EDFBF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9412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EA32-7CF1-4AC5-A7C6-B956BE1625DB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8C84-3021-4C53-8D61-1BFFF3866374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F7F-3DAE-4FBB-A1C4-AD67FC801DE0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342BC-0C81-4228-8F7B-8732FE2297B4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19C0-B385-4E70-8D10-1AEDA431D1C9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748E-F19D-45AE-B07D-C437DFD60DE5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7CFE-2D3F-4432-88B2-C69BEEF6E224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3E7C-3C5C-45EA-AE0B-2D02B7EF0DE8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806A-F4BE-4B04-8D4C-E2D9BB974B9F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D46BB-55FA-44C8-89D7-E7F0DE567361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0BB42-8B27-4579-9F53-DD8D397CB672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917B-2532-42F8-A587-ECC981259AC3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B387-49D3-4DD4-AABC-3E268A7154DD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4FDA-53D0-4BC4-B0A5-5BEB0634EF80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990B-84A0-443F-A9A6-83598143B26A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04ED-7524-45A4-86B8-2AE26453400F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6E5DE-7964-4BA6-B5FC-FC6D7977185E}" type="datetime1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SBAJxSirh4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SBAJxSirh4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Wave Forms &amp; Modulation: 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80"/>
            <a:ext cx="8915399" cy="771366"/>
          </a:xfrm>
        </p:spPr>
        <p:txBody>
          <a:bodyPr>
            <a:normAutofit/>
          </a:bodyPr>
          <a:lstStyle/>
          <a:p>
            <a:r>
              <a:rPr lang="en-CA" b="1" dirty="0"/>
              <a:t>Set #1 2020 	Langara College AIEH™ Program</a:t>
            </a:r>
            <a:r>
              <a:rPr lang="en-CA" dirty="0"/>
              <a:t> </a:t>
            </a:r>
            <a:endParaRPr lang="en-CA" b="1" dirty="0"/>
          </a:p>
          <a:p>
            <a:r>
              <a:rPr lang="en-CA" b="1" dirty="0"/>
              <a:t>Kate Shelest RN BSN CAIEHP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227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2983" y="1932168"/>
            <a:ext cx="7506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/>
              <a:t>How does this relate to </a:t>
            </a:r>
          </a:p>
          <a:p>
            <a:pPr algn="ctr"/>
            <a:r>
              <a:rPr lang="en-CA" sz="2800" dirty="0"/>
              <a:t>Advanced Integrative Energy Healing</a:t>
            </a:r>
            <a:r>
              <a:rPr lang="en-CA" dirty="0"/>
              <a:t>™</a:t>
            </a:r>
            <a:r>
              <a:rPr lang="en-CA" sz="2800" dirty="0"/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027" y="3239939"/>
            <a:ext cx="2599944" cy="14630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76406" y="6519683"/>
            <a:ext cx="14391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/>
              <a:t>©Kate Shelest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624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572" y="1475874"/>
            <a:ext cx="5943600" cy="38498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32257" y="890134"/>
            <a:ext cx="1874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/>
              <a:t>ENTRAINMENT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49778" y="6543746"/>
            <a:ext cx="14391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/>
              <a:t>©Kate Shelest 2018</a:t>
            </a:r>
          </a:p>
        </p:txBody>
      </p:sp>
    </p:spTree>
    <p:extLst>
      <p:ext uri="{BB962C8B-B14F-4D97-AF65-F5344CB8AC3E}">
        <p14:creationId xmlns:p14="http://schemas.microsoft.com/office/powerpoint/2010/main" val="276890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22513"/>
          </a:xfrm>
        </p:spPr>
        <p:txBody>
          <a:bodyPr/>
          <a:lstStyle/>
          <a:p>
            <a:r>
              <a:rPr lang="en-CA" dirty="0"/>
              <a:t>Entrainment or </a:t>
            </a:r>
            <a:r>
              <a:rPr lang="en-CA" i="1" dirty="0"/>
              <a:t>Sync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2511" y="1545406"/>
            <a:ext cx="91669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EXAMPLES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Heart and brain waves become phase and frequency synchronized with the earth's geoelectric micro pulsations – Schumann resonance (per Robert Beck)</a:t>
            </a:r>
          </a:p>
          <a:p>
            <a:r>
              <a:rPr lang="en-CA" dirty="0"/>
              <a:t>								(Oschman 2016, p.260;  Brennan 1993, p.17)</a:t>
            </a:r>
          </a:p>
          <a:p>
            <a:endParaRPr lang="en-C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Energy Healing practices’ similarities: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noted “periodic entrainments of brain waves </a:t>
            </a:r>
            <a:r>
              <a:rPr lang="en-CA" b="1" i="1" dirty="0"/>
              <a:t>and whole-body biomagnetic emissions </a:t>
            </a:r>
            <a:r>
              <a:rPr lang="en-CA" dirty="0"/>
              <a:t>with the Schumann resonances in the earth’s atmosphere” 									(Oschman, 2000, p.109).</a:t>
            </a:r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Measurable (ECG/EKG), </a:t>
            </a:r>
            <a:r>
              <a:rPr lang="en-CA" b="1" i="1" dirty="0"/>
              <a:t>between person </a:t>
            </a:r>
            <a:r>
              <a:rPr lang="en-CA" dirty="0"/>
              <a:t>cardiac – brain wave synchronization 									(Oschman, 2000, p.108)</a:t>
            </a:r>
          </a:p>
          <a:p>
            <a:endParaRPr lang="en-CA" dirty="0"/>
          </a:p>
          <a:p>
            <a:endParaRPr lang="en-CA" b="1" dirty="0"/>
          </a:p>
          <a:p>
            <a:r>
              <a:rPr lang="en-CA" b="1" dirty="0"/>
              <a:t>NOTE: </a:t>
            </a:r>
            <a:r>
              <a:rPr lang="en-CA" dirty="0"/>
              <a:t>Geomagnetic pulsations do not impact everyone in the same way.</a:t>
            </a:r>
          </a:p>
          <a:p>
            <a:r>
              <a:rPr lang="en-CA" dirty="0"/>
              <a:t>	There is also synchronicity </a:t>
            </a:r>
            <a:r>
              <a:rPr lang="en-CA" b="1" i="1" dirty="0"/>
              <a:t>ebb and flow</a:t>
            </a:r>
            <a:r>
              <a:rPr lang="en-CA" dirty="0"/>
              <a:t>: due to atmospheric/environmental 	electromagnetic phenomenon and circumstances.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76406" y="6519683"/>
            <a:ext cx="14391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/>
              <a:t>©Kate Shelest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298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Cont. 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51331" y="2322094"/>
            <a:ext cx="819487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“All of these rhythms – from those taking place at the celestial</a:t>
            </a:r>
          </a:p>
          <a:p>
            <a:r>
              <a:rPr lang="en-CA" sz="2000" dirty="0"/>
              <a:t>scale to those in our organs tissues cells and molecules – have</a:t>
            </a:r>
          </a:p>
          <a:p>
            <a:r>
              <a:rPr lang="en-CA" sz="2000" dirty="0"/>
              <a:t>significance for the health functioning of the human body.</a:t>
            </a:r>
          </a:p>
          <a:p>
            <a:endParaRPr lang="en-CA" sz="2000" dirty="0"/>
          </a:p>
          <a:p>
            <a:r>
              <a:rPr lang="en-CA" sz="2000" dirty="0"/>
              <a:t>All of them are capable of entraining with each other. Rhythms</a:t>
            </a:r>
          </a:p>
          <a:p>
            <a:r>
              <a:rPr lang="en-CA" sz="2000" dirty="0"/>
              <a:t>In one person can entrain rhythms in another without touching”</a:t>
            </a:r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dirty="0"/>
              <a:t>										(Oschman, 2016, p. 244)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76406" y="6519683"/>
            <a:ext cx="14391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/>
              <a:t>©Kate Shelest 2018</a:t>
            </a:r>
          </a:p>
        </p:txBody>
      </p:sp>
    </p:spTree>
    <p:extLst>
      <p:ext uri="{BB962C8B-B14F-4D97-AF65-F5344CB8AC3E}">
        <p14:creationId xmlns:p14="http://schemas.microsoft.com/office/powerpoint/2010/main" val="4151549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501" y="1527672"/>
            <a:ext cx="4293703" cy="31081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8588" y="5004209"/>
            <a:ext cx="8050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Biomagnetic interactions between individuals (Oschman, 2016, p. 245)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0503" y="6457779"/>
            <a:ext cx="14391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/>
              <a:t>©Kate Shelest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615" y="1773141"/>
            <a:ext cx="4285488" cy="263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46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959" y="1152907"/>
            <a:ext cx="3337560" cy="44013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05098" y="1152907"/>
            <a:ext cx="40790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“It is fascinating that practitioners of Therapeutic Touch and related methods seem to produce measurable biomagnetic fields that are not steady in frequency. </a:t>
            </a:r>
          </a:p>
          <a:p>
            <a:endParaRPr lang="en-CA" dirty="0"/>
          </a:p>
          <a:p>
            <a:r>
              <a:rPr lang="en-CA" dirty="0"/>
              <a:t>The emitted field appears to sweep or scan through a variety of frequencies in the ELF range (see Figure 15.8). This is the same range of frequencies that biomedical researchers are finding effective for jump-starting a variety of soft and hard tissues.” </a:t>
            </a:r>
          </a:p>
          <a:p>
            <a:r>
              <a:rPr lang="en-CA" dirty="0"/>
              <a:t>		(Oschman, 2016, p. 263)</a:t>
            </a:r>
          </a:p>
          <a:p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1123242" y="5653377"/>
            <a:ext cx="6764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Summary of proposed pathways involved in magneto reception, the regulation of brain </a:t>
            </a:r>
          </a:p>
          <a:p>
            <a:r>
              <a:rPr lang="en-CA" sz="1200" dirty="0"/>
              <a:t>waves and therapeutic emissions from the hands of therapists. (Oschman, 2016, p. 262)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76406" y="6519683"/>
            <a:ext cx="14391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/>
              <a:t>©Kate Shelest 2018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53409" y="436211"/>
            <a:ext cx="5129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Connection Between Practitioner and Client </a:t>
            </a:r>
          </a:p>
        </p:txBody>
      </p:sp>
    </p:spTree>
    <p:extLst>
      <p:ext uri="{BB962C8B-B14F-4D97-AF65-F5344CB8AC3E}">
        <p14:creationId xmlns:p14="http://schemas.microsoft.com/office/powerpoint/2010/main" val="1420006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4753" y="858741"/>
            <a:ext cx="5346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200" b="1" dirty="0"/>
              <a:t>GOAL:</a:t>
            </a:r>
          </a:p>
          <a:p>
            <a:endParaRPr lang="en-CA" sz="3200" dirty="0"/>
          </a:p>
          <a:p>
            <a:pPr algn="ctr"/>
            <a:r>
              <a:rPr lang="en-CA" sz="3200" b="1" dirty="0"/>
              <a:t>Balance  and  Coherence</a:t>
            </a:r>
          </a:p>
        </p:txBody>
      </p:sp>
      <p:pic>
        <p:nvPicPr>
          <p:cNvPr id="3" name="Picture 2" descr="Goals to Survival Series: Maintaining A Balanced Lif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402" y="2600077"/>
            <a:ext cx="8001000" cy="36774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76406" y="6519683"/>
            <a:ext cx="14391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/>
              <a:t>©Kate Shelest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23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Coherence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1859" y="1613541"/>
            <a:ext cx="935544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  <a:p>
            <a:r>
              <a:rPr lang="en-CA" dirty="0"/>
              <a:t>Internal multi system oscillations in balance: chemical, cellular, electromechanical</a:t>
            </a:r>
          </a:p>
          <a:p>
            <a:r>
              <a:rPr lang="en-CA" dirty="0"/>
              <a:t>These oscillations may be sensed by practitioners. </a:t>
            </a:r>
          </a:p>
          <a:p>
            <a:r>
              <a:rPr lang="en-CA" dirty="0"/>
              <a:t>“Calm, peaceful and harmonious”</a:t>
            </a:r>
          </a:p>
          <a:p>
            <a:r>
              <a:rPr lang="en-CA" dirty="0"/>
              <a:t>											(Oschman, 2000 p. 239)</a:t>
            </a:r>
          </a:p>
          <a:p>
            <a:r>
              <a:rPr lang="en-CA" dirty="0"/>
              <a:t>The work of </a:t>
            </a:r>
            <a:r>
              <a:rPr lang="en-CA" dirty="0" err="1"/>
              <a:t>Frohlich</a:t>
            </a:r>
            <a:r>
              <a:rPr lang="en-CA" dirty="0"/>
              <a:t> &amp; others:</a:t>
            </a:r>
          </a:p>
          <a:p>
            <a:r>
              <a:rPr lang="en-CA" dirty="0"/>
              <a:t>“Coherent vibrations recognize no boundaries . . . they are collective or </a:t>
            </a:r>
          </a:p>
          <a:p>
            <a:r>
              <a:rPr lang="en-CA" dirty="0"/>
              <a:t>cooperative properties of the entire being. </a:t>
            </a:r>
          </a:p>
          <a:p>
            <a:endParaRPr lang="en-CA" dirty="0"/>
          </a:p>
          <a:p>
            <a:r>
              <a:rPr lang="en-CA" dirty="0"/>
              <a:t>As such they are likely to serve as signals that integrate processes, such as</a:t>
            </a:r>
          </a:p>
          <a:p>
            <a:r>
              <a:rPr lang="en-CA" dirty="0"/>
              <a:t>growth, injury repair, defense and the function of the organism as a whole.”</a:t>
            </a:r>
          </a:p>
          <a:p>
            <a:r>
              <a:rPr lang="en-CA" dirty="0"/>
              <a:t>											 (Oschman, 2016, p.181)</a:t>
            </a:r>
          </a:p>
          <a:p>
            <a:endParaRPr lang="en-CA" dirty="0"/>
          </a:p>
          <a:p>
            <a:pPr algn="ctr"/>
            <a:r>
              <a:rPr lang="en-CA" dirty="0"/>
              <a:t>“Living Matrix” theory allows us to work with one imbalance/area/frequency</a:t>
            </a:r>
          </a:p>
          <a:p>
            <a:pPr algn="ctr"/>
            <a:r>
              <a:rPr lang="en-CA" dirty="0"/>
              <a:t>with the potential to impact the other systems</a:t>
            </a:r>
          </a:p>
          <a:p>
            <a:pPr algn="ctr"/>
            <a:r>
              <a:rPr lang="en-CA" dirty="0"/>
              <a:t>of the matrix e.g. physically &amp; subtly. </a:t>
            </a:r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5376406" y="6519683"/>
            <a:ext cx="14391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/>
              <a:t>©Kate Shelest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01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155" y="624110"/>
            <a:ext cx="8911687" cy="1280890"/>
          </a:xfrm>
        </p:spPr>
        <p:txBody>
          <a:bodyPr/>
          <a:lstStyle/>
          <a:p>
            <a:pPr algn="ctr"/>
            <a:r>
              <a:rPr lang="en-CA" dirty="0"/>
              <a:t>The Living Matrix as a</a:t>
            </a:r>
            <a:br>
              <a:rPr lang="en-CA" dirty="0"/>
            </a:br>
            <a:r>
              <a:rPr lang="en-CA" dirty="0"/>
              <a:t>Vehicle for Healing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2887" y="2937099"/>
            <a:ext cx="6566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u="sng" dirty="0">
                <a:hlinkClick r:id="rId2"/>
              </a:rPr>
              <a:t>James Oschman on the Living Matrix</a:t>
            </a:r>
            <a:endParaRPr lang="en-CA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562818" y="4856911"/>
            <a:ext cx="70663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/>
              <a:t>The ‘living matrix’ provides a vehicle for intentional</a:t>
            </a:r>
          </a:p>
          <a:p>
            <a:pPr algn="ctr"/>
            <a:r>
              <a:rPr lang="en-CA" sz="2000" dirty="0"/>
              <a:t>attunement &amp; entrainment with clients for the purposes </a:t>
            </a:r>
          </a:p>
          <a:p>
            <a:pPr algn="ctr"/>
            <a:r>
              <a:rPr lang="en-CA" sz="2000" dirty="0"/>
              <a:t>of healing.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76406" y="6519683"/>
            <a:ext cx="14391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/>
              <a:t>©Kate Shelest 2018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58389" y="3973949"/>
            <a:ext cx="209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(Oschman, 2011)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436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2512" y="954139"/>
            <a:ext cx="943024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b="1" dirty="0">
                <a:solidFill>
                  <a:srgbClr val="000000"/>
                </a:solidFill>
              </a:rPr>
              <a:t>SUPPORTING COHERENCE</a:t>
            </a:r>
          </a:p>
          <a:p>
            <a:endParaRPr lang="en-CA" sz="2000" b="1" dirty="0">
              <a:solidFill>
                <a:srgbClr val="000000"/>
              </a:solidFill>
            </a:endParaRPr>
          </a:p>
          <a:p>
            <a:pPr algn="ctr"/>
            <a:r>
              <a:rPr lang="en-CA" sz="2000" b="1" dirty="0">
                <a:solidFill>
                  <a:srgbClr val="000000"/>
                </a:solidFill>
              </a:rPr>
              <a:t>AIEH™ practices to repair &amp; balance the Biofield include </a:t>
            </a:r>
          </a:p>
          <a:p>
            <a:pPr algn="ctr"/>
            <a:r>
              <a:rPr lang="en-CA" sz="2000" b="1" dirty="0">
                <a:solidFill>
                  <a:srgbClr val="000000"/>
                </a:solidFill>
              </a:rPr>
              <a:t>Wave Modulation techniques that support ‘Coherence’ </a:t>
            </a:r>
          </a:p>
          <a:p>
            <a:endParaRPr lang="en-CA" sz="2000" b="1" dirty="0">
              <a:solidFill>
                <a:srgbClr val="000000"/>
              </a:solidFill>
            </a:endParaRPr>
          </a:p>
          <a:p>
            <a:r>
              <a:rPr lang="en-CA" sz="2000" b="1" dirty="0">
                <a:solidFill>
                  <a:srgbClr val="000000"/>
                </a:solidFill>
              </a:rPr>
              <a:t>Example: Push Pull Allow &amp; Stop</a:t>
            </a:r>
            <a:endParaRPr lang="en-CA" sz="1000" dirty="0">
              <a:solidFill>
                <a:srgbClr val="000000"/>
              </a:solidFill>
            </a:endParaRPr>
          </a:p>
          <a:p>
            <a:endParaRPr lang="en-CA" sz="1000" dirty="0">
              <a:latin typeface="Arial" panose="020B0604020202020204" pitchFamily="34" charset="0"/>
            </a:endParaRPr>
          </a:p>
          <a:p>
            <a:pPr algn="ctr"/>
            <a:r>
              <a:rPr lang="en-CA" dirty="0">
                <a:latin typeface="+mj-lt"/>
              </a:rPr>
              <a:t>These are basic techniques for activation and development of the </a:t>
            </a:r>
          </a:p>
          <a:p>
            <a:pPr algn="ctr"/>
            <a:r>
              <a:rPr lang="en-CA" dirty="0">
                <a:latin typeface="+mj-lt"/>
              </a:rPr>
              <a:t>life force energy channels between your hands.</a:t>
            </a:r>
          </a:p>
          <a:p>
            <a:r>
              <a:rPr lang="en-CA" dirty="0">
                <a:latin typeface="+mj-lt"/>
              </a:rPr>
              <a:t> </a:t>
            </a:r>
          </a:p>
          <a:p>
            <a:pPr algn="ctr"/>
            <a:r>
              <a:rPr lang="en-CA" dirty="0">
                <a:latin typeface="+mj-lt"/>
              </a:rPr>
              <a:t>Notice &amp; Sense the energy flow ‘external’ and ‘internal’. </a:t>
            </a:r>
          </a:p>
          <a:p>
            <a:endParaRPr lang="en-CA" dirty="0">
              <a:latin typeface="+mj-lt"/>
            </a:endParaRPr>
          </a:p>
          <a:p>
            <a:pPr algn="ctr"/>
            <a:r>
              <a:rPr lang="en-CA" dirty="0">
                <a:latin typeface="+mj-lt"/>
              </a:rPr>
              <a:t>These techniques can be developed for advanced clearing work. </a:t>
            </a:r>
          </a:p>
          <a:p>
            <a:r>
              <a:rPr lang="en-CA" dirty="0">
                <a:latin typeface="+mj-lt"/>
              </a:rPr>
              <a:t>										(adapted from Hagglund, 2018, p. 44) </a:t>
            </a:r>
          </a:p>
          <a:p>
            <a:endParaRPr lang="en-CA" dirty="0">
              <a:latin typeface="+mj-lt"/>
            </a:endParaRPr>
          </a:p>
          <a:p>
            <a:pPr algn="ctr"/>
            <a:endParaRPr lang="en-CA" sz="1600" b="1" i="1" dirty="0"/>
          </a:p>
          <a:p>
            <a:pPr algn="ctr"/>
            <a:r>
              <a:rPr lang="en-CA" sz="1600" b="1" i="1" dirty="0"/>
              <a:t>Note: </a:t>
            </a:r>
            <a:r>
              <a:rPr lang="en-CA" sz="1600" i="1" dirty="0"/>
              <a:t>further techniques for repair and balance of the Biofield will be taught in this course.</a:t>
            </a:r>
          </a:p>
          <a:p>
            <a:endParaRPr lang="en-CA" dirty="0">
              <a:latin typeface="+mj-lt"/>
            </a:endParaRPr>
          </a:p>
          <a:p>
            <a:endParaRPr lang="en-CA" dirty="0"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76406" y="6519683"/>
            <a:ext cx="14391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/>
              <a:t>©Kate Shelest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248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b="1" dirty="0"/>
              <a:t>Students will:</a:t>
            </a:r>
          </a:p>
          <a:p>
            <a:pPr marL="0" indent="0">
              <a:buNone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gain a basic understanding of External and Internal energetic waveforms and how they may impact each other and the Biofield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gain a basic understanding of concepts and hypotheses related to energetic entrainment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begin to relate this to AIEH™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become familiar with related terminology in context to AIEH</a:t>
            </a:r>
            <a:r>
              <a:rPr lang="en-CA" b="1" dirty="0"/>
              <a:t> </a:t>
            </a:r>
            <a:r>
              <a:rPr lang="en-CA" dirty="0"/>
              <a:t>™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76406" y="6519683"/>
            <a:ext cx="14391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/>
              <a:t>©Kate Shelest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730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8070" y="640913"/>
            <a:ext cx="943024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>
                <a:solidFill>
                  <a:srgbClr val="000000"/>
                </a:solidFill>
                <a:latin typeface="+mj-lt"/>
              </a:rPr>
              <a:t>GROUNDING</a:t>
            </a:r>
          </a:p>
          <a:p>
            <a:endParaRPr lang="en-CA" dirty="0">
              <a:latin typeface="+mj-lt"/>
            </a:endParaRPr>
          </a:p>
          <a:p>
            <a:r>
              <a:rPr lang="en-CA" dirty="0">
                <a:latin typeface="+mj-lt"/>
              </a:rPr>
              <a:t>The Earth carries an electric negative field charge that is constantly flowing. </a:t>
            </a:r>
            <a:r>
              <a:rPr lang="en-CA" i="1" dirty="0">
                <a:latin typeface="+mj-lt"/>
              </a:rPr>
              <a:t>Grounding </a:t>
            </a:r>
            <a:r>
              <a:rPr lang="en-CA" dirty="0">
                <a:latin typeface="+mj-lt"/>
              </a:rPr>
              <a:t>is entraining with </a:t>
            </a:r>
            <a:r>
              <a:rPr lang="en-CA" b="1" dirty="0">
                <a:latin typeface="+mj-lt"/>
              </a:rPr>
              <a:t>the frequency of the earth </a:t>
            </a:r>
            <a:r>
              <a:rPr lang="en-CA" dirty="0">
                <a:latin typeface="+mj-lt"/>
              </a:rPr>
              <a:t>(Schumann Resonance)</a:t>
            </a:r>
          </a:p>
          <a:p>
            <a:endParaRPr lang="en-CA" dirty="0">
              <a:latin typeface="+mj-lt"/>
            </a:endParaRPr>
          </a:p>
          <a:p>
            <a:r>
              <a:rPr lang="en-CA" dirty="0">
                <a:latin typeface="+mj-lt"/>
              </a:rPr>
              <a:t>To </a:t>
            </a:r>
            <a:r>
              <a:rPr lang="en-CA" b="1" i="1" dirty="0">
                <a:latin typeface="+mj-lt"/>
              </a:rPr>
              <a:t>ground</a:t>
            </a:r>
            <a:r>
              <a:rPr lang="en-CA" i="1" dirty="0">
                <a:latin typeface="+mj-lt"/>
              </a:rPr>
              <a:t> </a:t>
            </a:r>
            <a:r>
              <a:rPr lang="en-CA" dirty="0">
                <a:latin typeface="+mj-lt"/>
              </a:rPr>
              <a:t>yourself means to fully connect: </a:t>
            </a:r>
          </a:p>
          <a:p>
            <a:pPr algn="ctr"/>
            <a:r>
              <a:rPr lang="en-CA" dirty="0">
                <a:latin typeface="+mj-lt"/>
              </a:rPr>
              <a:t>We allow ourselves to be here and fully present with our physical bodies </a:t>
            </a:r>
          </a:p>
          <a:p>
            <a:pPr algn="ctr"/>
            <a:endParaRPr lang="en-CA" dirty="0">
              <a:latin typeface="+mj-lt"/>
            </a:endParaRPr>
          </a:p>
          <a:p>
            <a:pPr algn="ctr"/>
            <a:r>
              <a:rPr lang="en-CA" b="1" dirty="0">
                <a:latin typeface="+mj-lt"/>
              </a:rPr>
              <a:t>NOTICE</a:t>
            </a:r>
          </a:p>
          <a:p>
            <a:pPr algn="ctr"/>
            <a:r>
              <a:rPr lang="en-CA" dirty="0">
                <a:latin typeface="+mj-lt"/>
              </a:rPr>
              <a:t>How you feel when you are actively grounding.</a:t>
            </a:r>
          </a:p>
          <a:p>
            <a:pPr algn="ctr"/>
            <a:r>
              <a:rPr lang="en-CA" b="1" dirty="0">
                <a:latin typeface="+mj-lt"/>
              </a:rPr>
              <a:t>NOTICE</a:t>
            </a:r>
          </a:p>
          <a:p>
            <a:pPr algn="ctr"/>
            <a:r>
              <a:rPr lang="en-CA" dirty="0"/>
              <a:t>The difference in sensations related to grounded and un-grounded states.</a:t>
            </a:r>
          </a:p>
          <a:p>
            <a:endParaRPr lang="en-CA" dirty="0"/>
          </a:p>
          <a:p>
            <a:pPr algn="ctr"/>
            <a:r>
              <a:rPr lang="en-CA" b="1" i="1" dirty="0">
                <a:latin typeface="+mj-lt"/>
              </a:rPr>
              <a:t>Practice  Practice  Practice </a:t>
            </a:r>
          </a:p>
          <a:p>
            <a:endParaRPr lang="en-CA" dirty="0"/>
          </a:p>
          <a:p>
            <a:pPr algn="ctr"/>
            <a:r>
              <a:rPr lang="en-CA" b="1" i="1" dirty="0"/>
              <a:t>Grounding </a:t>
            </a:r>
            <a:r>
              <a:rPr lang="en-CA" b="1" dirty="0"/>
              <a:t>can be difficult for anyone who does not feel safe</a:t>
            </a:r>
            <a:endParaRPr lang="en-CA" dirty="0"/>
          </a:p>
          <a:p>
            <a:pPr algn="ctr"/>
            <a:r>
              <a:rPr lang="en-CA" i="1" dirty="0"/>
              <a:t>Grounding </a:t>
            </a:r>
            <a:r>
              <a:rPr lang="en-CA" dirty="0"/>
              <a:t>is the perfect remedy when stressed, triggered, regressed, rushed, overworked, confused, panicked, angry, overwhelmed, clumsy or drained </a:t>
            </a:r>
          </a:p>
          <a:p>
            <a:endParaRPr lang="en-CA" dirty="0"/>
          </a:p>
          <a:p>
            <a:r>
              <a:rPr lang="en-CA" dirty="0"/>
              <a:t>									(adapted from Hagglund, 2018, p. 44)</a:t>
            </a:r>
          </a:p>
          <a:p>
            <a:endParaRPr lang="en-CA" dirty="0"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76406" y="6519683"/>
            <a:ext cx="14391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/>
              <a:t>©Kate Shelest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579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0325" y="604300"/>
            <a:ext cx="10011074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ATTUNING</a:t>
            </a:r>
          </a:p>
          <a:p>
            <a:pPr algn="ctr"/>
            <a:endParaRPr lang="en-CA" dirty="0"/>
          </a:p>
          <a:p>
            <a:r>
              <a:rPr lang="en-CA" dirty="0"/>
              <a:t>We learn to attune to the </a:t>
            </a:r>
            <a:r>
              <a:rPr lang="en-CA" b="1" dirty="0"/>
              <a:t>universal energy frequency</a:t>
            </a:r>
            <a:r>
              <a:rPr lang="en-CA" dirty="0"/>
              <a:t>, experiencing </a:t>
            </a:r>
          </a:p>
          <a:p>
            <a:r>
              <a:rPr lang="en-CA" dirty="0"/>
              <a:t>	spiritual and psychic entrainment </a:t>
            </a:r>
          </a:p>
          <a:p>
            <a:r>
              <a:rPr lang="en-CA" dirty="0"/>
              <a:t>												(Hagglund, 2018, p. 35)</a:t>
            </a:r>
          </a:p>
          <a:p>
            <a:endParaRPr lang="en-CA" dirty="0"/>
          </a:p>
          <a:p>
            <a:r>
              <a:rPr lang="en-CA" dirty="0"/>
              <a:t>When hands and heart are properly connected, outward flow of heart chakra </a:t>
            </a:r>
          </a:p>
          <a:p>
            <a:r>
              <a:rPr lang="en-CA" dirty="0"/>
              <a:t>energy can be controlled by your hands.</a:t>
            </a:r>
          </a:p>
          <a:p>
            <a:r>
              <a:rPr lang="en-CA" dirty="0"/>
              <a:t> </a:t>
            </a:r>
          </a:p>
          <a:p>
            <a:r>
              <a:rPr lang="en-CA" dirty="0"/>
              <a:t>With this proper connection we are better able to control the flow of energy for healing </a:t>
            </a:r>
          </a:p>
          <a:p>
            <a:r>
              <a:rPr lang="en-CA" dirty="0"/>
              <a:t>												 (Hagglund, 2018, p. 40)</a:t>
            </a:r>
          </a:p>
          <a:p>
            <a:pPr algn="ctr"/>
            <a:r>
              <a:rPr lang="en-CA" b="1" dirty="0"/>
              <a:t>NOTICE</a:t>
            </a:r>
          </a:p>
          <a:p>
            <a:pPr algn="ctr"/>
            <a:r>
              <a:rPr lang="en-CA" dirty="0"/>
              <a:t>What do you feel when you are actively attuning with your client.</a:t>
            </a:r>
          </a:p>
          <a:p>
            <a:pPr algn="ctr"/>
            <a:r>
              <a:rPr lang="en-CA" b="1" dirty="0"/>
              <a:t>NOTICE</a:t>
            </a:r>
          </a:p>
          <a:p>
            <a:pPr algn="ctr"/>
            <a:r>
              <a:rPr lang="en-CA" dirty="0"/>
              <a:t>The difference in sensations of connection vs disconnection.</a:t>
            </a:r>
          </a:p>
          <a:p>
            <a:endParaRPr lang="en-CA" dirty="0"/>
          </a:p>
          <a:p>
            <a:endParaRPr lang="en-CA" dirty="0"/>
          </a:p>
          <a:p>
            <a:pPr algn="ctr"/>
            <a:r>
              <a:rPr lang="en-CA" dirty="0"/>
              <a:t>Practice  Practice  Practice … with Intention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5376406" y="6519683"/>
            <a:ext cx="14391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/>
              <a:t>©Kate Shelest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691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470991"/>
            <a:ext cx="5545772" cy="4749612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en-CA" dirty="0"/>
          </a:p>
          <a:p>
            <a:pPr marL="457200" lvl="1" indent="0">
              <a:buNone/>
            </a:pPr>
            <a:endParaRPr lang="en-CA" dirty="0"/>
          </a:p>
          <a:p>
            <a:pPr marL="457200" lvl="1" indent="0">
              <a:buNone/>
            </a:pPr>
            <a:r>
              <a:rPr lang="en-CA" dirty="0"/>
              <a:t>Particular emotional states have been correlated with measurable changes in the electrical energy spectrum of the heart </a:t>
            </a:r>
          </a:p>
          <a:p>
            <a:pPr marL="457200" lvl="1" indent="0">
              <a:buNone/>
            </a:pPr>
            <a:r>
              <a:rPr lang="en-CA" dirty="0"/>
              <a:t>				(Oschman, 2000, pp. 237-38)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b="1" dirty="0"/>
              <a:t>Mutual development of ‘anticipatory fields’ </a:t>
            </a:r>
          </a:p>
          <a:p>
            <a:pPr marL="0" indent="0">
              <a:buNone/>
            </a:pPr>
            <a:r>
              <a:rPr lang="en-CA" b="1" dirty="0"/>
              <a:t>created through mental imagery and intention is just as valuable to the healing process as the</a:t>
            </a:r>
          </a:p>
          <a:p>
            <a:pPr marL="0" indent="0">
              <a:buNone/>
            </a:pPr>
            <a:r>
              <a:rPr lang="en-CA" b="1" dirty="0"/>
              <a:t>entrainment of electrical  &amp; magnetic rhythms from therapist to client.</a:t>
            </a:r>
          </a:p>
          <a:p>
            <a:pPr marL="0" indent="0">
              <a:buNone/>
            </a:pPr>
            <a:r>
              <a:rPr lang="en-CA" dirty="0"/>
              <a:t>					(</a:t>
            </a:r>
            <a:r>
              <a:rPr lang="en-CA" sz="1600" dirty="0"/>
              <a:t>Oschman, 2000, pp. 226 -229)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5376406" y="6519683"/>
            <a:ext cx="14391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/>
              <a:t>©Kate Shelest 2018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12" y="1264555"/>
            <a:ext cx="4495800" cy="49560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49439" y="6273462"/>
            <a:ext cx="16498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/>
              <a:t>(Oschman, 2000, p.238)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064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Wave Forms &amp; Modulation 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299" y="1977190"/>
            <a:ext cx="8915400" cy="377762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sz="2000" b="1" dirty="0"/>
              <a:t>PRACTICE  IMPLICATIONS</a:t>
            </a:r>
          </a:p>
          <a:p>
            <a:pPr marL="0" indent="0">
              <a:buNone/>
            </a:pPr>
            <a:endParaRPr lang="en-CA" sz="2000" b="1" dirty="0"/>
          </a:p>
          <a:p>
            <a:r>
              <a:rPr lang="en-CA" sz="2000" dirty="0"/>
              <a:t>Do not intentionally work with someone’s field if you are unwell</a:t>
            </a:r>
          </a:p>
          <a:p>
            <a:r>
              <a:rPr lang="en-CA" sz="2000" dirty="0"/>
              <a:t>Be aware of the environment around you e.g. minimize biomagnetic sources</a:t>
            </a:r>
          </a:p>
          <a:p>
            <a:r>
              <a:rPr lang="en-CA" sz="2000" dirty="0"/>
              <a:t>Maintain strong grounding and energetic alignment; re-ground if needed</a:t>
            </a:r>
          </a:p>
          <a:p>
            <a:r>
              <a:rPr lang="en-CA" sz="2000" dirty="0"/>
              <a:t>Ask permission</a:t>
            </a:r>
          </a:p>
          <a:p>
            <a:r>
              <a:rPr lang="en-CA" sz="2000" dirty="0"/>
              <a:t>It’s OK to energetically disconnect if you experience discomfort</a:t>
            </a:r>
          </a:p>
          <a:p>
            <a:r>
              <a:rPr lang="en-CA" sz="2000" dirty="0"/>
              <a:t>Disconnect when treatment is completed; avoid </a:t>
            </a:r>
            <a:r>
              <a:rPr lang="en-CA" sz="2000" b="1" i="1" dirty="0"/>
              <a:t>entanglement</a:t>
            </a:r>
          </a:p>
          <a:p>
            <a:endParaRPr lang="en-CA" dirty="0"/>
          </a:p>
          <a:p>
            <a:pPr marL="0" indent="0" algn="ctr">
              <a:buNone/>
            </a:pPr>
            <a:r>
              <a:rPr lang="en-CA" b="1" dirty="0"/>
              <a:t>DISCUSSION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76406" y="6519683"/>
            <a:ext cx="14391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/>
              <a:t>©Kate Shelest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006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343" y="624110"/>
            <a:ext cx="9111269" cy="1280890"/>
          </a:xfrm>
        </p:spPr>
        <p:txBody>
          <a:bodyPr/>
          <a:lstStyle/>
          <a:p>
            <a:r>
              <a:rPr lang="en-CA" dirty="0"/>
              <a:t>Paradigm Shifts = Research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“Biofield science is an emerging field of study that aims to provide a scientific foundation  for understanding the complex </a:t>
            </a:r>
            <a:r>
              <a:rPr lang="en-CA" dirty="0" err="1"/>
              <a:t>homeodynamic</a:t>
            </a:r>
            <a:r>
              <a:rPr lang="en-CA" dirty="0"/>
              <a:t> regulation of living systems.”</a:t>
            </a:r>
          </a:p>
          <a:p>
            <a:pPr marL="0" indent="0">
              <a:buNone/>
            </a:pPr>
            <a:r>
              <a:rPr lang="en-CA" sz="1800" dirty="0"/>
              <a:t>						(Rubik, </a:t>
            </a:r>
            <a:r>
              <a:rPr lang="en-CA" sz="1800" dirty="0" err="1"/>
              <a:t>Muehsam</a:t>
            </a:r>
            <a:r>
              <a:rPr lang="en-CA" sz="1800" dirty="0"/>
              <a:t>, </a:t>
            </a:r>
            <a:r>
              <a:rPr lang="en-CA" sz="1800" dirty="0" err="1"/>
              <a:t>Hammerschlag</a:t>
            </a:r>
            <a:r>
              <a:rPr lang="en-CA" sz="1800" dirty="0"/>
              <a:t> &amp; Jain, 2015, p. 8)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‘ . .  While electromagnetism has been widely studied by physicists, study of biological electromagnetism has just begun . . . “Something has to be added to the laws of physics and chemistry before the biological phenomena can be completely understood”.’</a:t>
            </a:r>
          </a:p>
          <a:p>
            <a:pPr marL="3657600" lvl="8" indent="0">
              <a:buNone/>
            </a:pPr>
            <a:r>
              <a:rPr lang="en-CA" sz="1800" dirty="0"/>
              <a:t>				(Oschman, 2000, p. 219)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76406" y="6519683"/>
            <a:ext cx="14391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/>
              <a:t>©Kate Shelest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798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6222" y="890546"/>
            <a:ext cx="9518953" cy="5745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REFERENCES</a:t>
            </a:r>
          </a:p>
          <a:p>
            <a:endParaRPr lang="en-CA" dirty="0"/>
          </a:p>
          <a:p>
            <a:pPr fontAlgn="base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Brennan, B. (1993). </a:t>
            </a:r>
            <a:r>
              <a:rPr lang="en-US" i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Light emerging. The journey of personal healing. </a:t>
            </a:r>
          </a:p>
          <a:p>
            <a:pPr fontAlgn="base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	New York: Bantam Books.</a:t>
            </a:r>
            <a:endParaRPr lang="en-CA" dirty="0"/>
          </a:p>
          <a:p>
            <a:r>
              <a:rPr lang="en-CA" dirty="0">
                <a:ea typeface="Calibri" panose="020F0502020204030204" pitchFamily="34" charset="0"/>
                <a:cs typeface="Times New Roman" panose="02020603050405020304" pitchFamily="18" charset="0"/>
              </a:rPr>
              <a:t>Byrnes, L. (2018). </a:t>
            </a:r>
            <a:r>
              <a:rPr lang="en-CA" i="1" dirty="0"/>
              <a:t>Advanced integrative energy healing-Healing science-biofield </a:t>
            </a:r>
          </a:p>
          <a:p>
            <a:r>
              <a:rPr lang="en-CA" i="1" dirty="0"/>
              <a:t>	healing and wave 	modulation set #1. February 2, 3, &amp; 4/18</a:t>
            </a:r>
            <a:r>
              <a:rPr lang="en-CA" dirty="0">
                <a:ea typeface="Calibri" panose="020F0502020204030204" pitchFamily="34" charset="0"/>
                <a:cs typeface="Times New Roman" panose="02020603050405020304" pitchFamily="18" charset="0"/>
              </a:rPr>
              <a:t>[PowerPoint slides].</a:t>
            </a:r>
          </a:p>
          <a:p>
            <a:endParaRPr lang="en-CA" i="1" dirty="0"/>
          </a:p>
          <a:p>
            <a:r>
              <a:rPr lang="en-CA" dirty="0">
                <a:ea typeface="Calibri" panose="020F0502020204030204" pitchFamily="34" charset="0"/>
                <a:cs typeface="Times New Roman" panose="02020603050405020304" pitchFamily="18" charset="0"/>
              </a:rPr>
              <a:t>Hagglund, M. (2018). </a:t>
            </a:r>
            <a:r>
              <a:rPr lang="en-CA" i="1" dirty="0">
                <a:ea typeface="Calibri" panose="020F0502020204030204" pitchFamily="34" charset="0"/>
                <a:cs typeface="Times New Roman" panose="02020603050405020304" pitchFamily="18" charset="0"/>
              </a:rPr>
              <a:t>Integrative energy healing intensive </a:t>
            </a:r>
            <a:r>
              <a:rPr lang="en-CA" i="1" dirty="0"/>
              <a:t>Healing science – </a:t>
            </a:r>
          </a:p>
          <a:p>
            <a:r>
              <a:rPr lang="en-CA" i="1" dirty="0"/>
              <a:t>	energy awareness. Fall 2018</a:t>
            </a:r>
            <a:r>
              <a:rPr lang="en-CA" dirty="0"/>
              <a:t>[PowerPoint slides]. </a:t>
            </a:r>
            <a:endParaRPr lang="en-CA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  <a:p>
            <a:pPr>
              <a:spcAft>
                <a:spcPts val="800"/>
              </a:spcAft>
            </a:pPr>
            <a:r>
              <a:rPr lang="en-CA" dirty="0">
                <a:ea typeface="Calibri" panose="020F0502020204030204" pitchFamily="34" charset="0"/>
                <a:cs typeface="Times New Roman" panose="02020603050405020304" pitchFamily="18" charset="0"/>
              </a:rPr>
              <a:t>Oschman, J. L. (2000). </a:t>
            </a:r>
            <a:r>
              <a:rPr lang="en-CA" i="1" dirty="0">
                <a:ea typeface="Calibri" panose="020F0502020204030204" pitchFamily="34" charset="0"/>
                <a:cs typeface="Times New Roman" panose="02020603050405020304" pitchFamily="18" charset="0"/>
              </a:rPr>
              <a:t>Energy medicine, the scientific basis.</a:t>
            </a:r>
            <a:r>
              <a:rPr lang="en-CA" dirty="0">
                <a:ea typeface="Calibri" panose="020F0502020204030204" pitchFamily="34" charset="0"/>
                <a:cs typeface="Times New Roman" panose="02020603050405020304" pitchFamily="18" charset="0"/>
              </a:rPr>
              <a:t> London UK: Elsevier Ltd.</a:t>
            </a:r>
          </a:p>
          <a:p>
            <a:pPr>
              <a:spcAft>
                <a:spcPts val="800"/>
              </a:spcAft>
            </a:pPr>
            <a:r>
              <a:rPr lang="en-CA" dirty="0">
                <a:ea typeface="Calibri" panose="020F0502020204030204" pitchFamily="34" charset="0"/>
                <a:cs typeface="Times New Roman" panose="02020603050405020304" pitchFamily="18" charset="0"/>
              </a:rPr>
              <a:t>Oschman, J. L. (2011). </a:t>
            </a:r>
            <a:r>
              <a:rPr lang="en-CA" i="1" dirty="0"/>
              <a:t>The living matrix, consciousness and health. Retrieved from </a:t>
            </a:r>
          </a:p>
          <a:p>
            <a:pPr>
              <a:spcAft>
                <a:spcPts val="800"/>
              </a:spcAft>
            </a:pPr>
            <a:r>
              <a:rPr lang="en-CA" i="1" dirty="0"/>
              <a:t>	</a:t>
            </a:r>
            <a:r>
              <a:rPr lang="en-CA" i="1" dirty="0">
                <a:hlinkClick r:id="rId2"/>
              </a:rPr>
              <a:t>https://www.youtube.com/watch?v=kSBAJxSirh4</a:t>
            </a:r>
            <a:endParaRPr lang="en-CA" i="1" dirty="0"/>
          </a:p>
          <a:p>
            <a:pPr>
              <a:spcAft>
                <a:spcPts val="800"/>
              </a:spcAft>
            </a:pPr>
            <a:r>
              <a:rPr lang="en-CA" dirty="0">
                <a:ea typeface="Calibri" panose="020F0502020204030204" pitchFamily="34" charset="0"/>
                <a:cs typeface="Times New Roman" panose="02020603050405020304" pitchFamily="18" charset="0"/>
              </a:rPr>
              <a:t>Oschman, J. L. (2016). </a:t>
            </a:r>
            <a:r>
              <a:rPr lang="en-CA" i="1" dirty="0">
                <a:ea typeface="Calibri" panose="020F0502020204030204" pitchFamily="34" charset="0"/>
                <a:cs typeface="Times New Roman" panose="02020603050405020304" pitchFamily="18" charset="0"/>
              </a:rPr>
              <a:t>Energy medicine, the scientific basis, 2</a:t>
            </a:r>
            <a:r>
              <a:rPr lang="en-CA" i="1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CA" i="1" dirty="0">
                <a:ea typeface="Calibri" panose="020F0502020204030204" pitchFamily="34" charset="0"/>
                <a:cs typeface="Times New Roman" panose="02020603050405020304" pitchFamily="18" charset="0"/>
              </a:rPr>
              <a:t> Ed</a:t>
            </a:r>
            <a:r>
              <a:rPr lang="en-CA" dirty="0">
                <a:ea typeface="Calibri" panose="020F0502020204030204" pitchFamily="34" charset="0"/>
                <a:cs typeface="Times New Roman" panose="02020603050405020304" pitchFamily="18" charset="0"/>
              </a:rPr>
              <a:t>. London UK:</a:t>
            </a:r>
          </a:p>
          <a:p>
            <a:pPr>
              <a:spcAft>
                <a:spcPts val="800"/>
              </a:spcAft>
            </a:pPr>
            <a:r>
              <a:rPr lang="en-CA" dirty="0">
                <a:ea typeface="Calibri" panose="020F0502020204030204" pitchFamily="34" charset="0"/>
                <a:cs typeface="Times New Roman" panose="02020603050405020304" pitchFamily="18" charset="0"/>
              </a:rPr>
              <a:t>	Elsevier Ltd.</a:t>
            </a:r>
            <a:endParaRPr lang="en-CA" dirty="0"/>
          </a:p>
          <a:p>
            <a:r>
              <a:rPr lang="en-CA" dirty="0"/>
              <a:t>Rubik, B., </a:t>
            </a:r>
            <a:r>
              <a:rPr lang="en-CA" dirty="0" err="1"/>
              <a:t>Muehsam</a:t>
            </a:r>
            <a:r>
              <a:rPr lang="en-CA" dirty="0"/>
              <a:t>, D., </a:t>
            </a:r>
            <a:r>
              <a:rPr lang="en-CA" dirty="0" err="1"/>
              <a:t>Hammerschlag</a:t>
            </a:r>
            <a:r>
              <a:rPr lang="en-CA" dirty="0"/>
              <a:t>, R., &amp; Jain, S. (2015). Biofield Science and </a:t>
            </a:r>
          </a:p>
          <a:p>
            <a:r>
              <a:rPr lang="en-CA" dirty="0"/>
              <a:t>	Healing: History, Terminology, and Concepts. </a:t>
            </a:r>
            <a:r>
              <a:rPr lang="en-CA" i="1" dirty="0"/>
              <a:t>Global advances in health </a:t>
            </a:r>
          </a:p>
          <a:p>
            <a:r>
              <a:rPr lang="en-CA" i="1" dirty="0"/>
              <a:t>	and medicine</a:t>
            </a:r>
            <a:r>
              <a:rPr lang="en-CA" dirty="0"/>
              <a:t>, </a:t>
            </a:r>
            <a:r>
              <a:rPr lang="en-CA" i="1" dirty="0"/>
              <a:t>4</a:t>
            </a:r>
            <a:r>
              <a:rPr lang="en-CA" dirty="0"/>
              <a:t>(</a:t>
            </a:r>
            <a:r>
              <a:rPr lang="en-CA" dirty="0" err="1"/>
              <a:t>Suppl</a:t>
            </a:r>
            <a:r>
              <a:rPr lang="en-CA" dirty="0"/>
              <a:t>), 8-14. </a:t>
            </a:r>
            <a:endParaRPr lang="en-CA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376406" y="6519683"/>
            <a:ext cx="14391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/>
              <a:t>©Kate Shelest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847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8859" y="1709530"/>
            <a:ext cx="878798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Barbara Brennan on healing:</a:t>
            </a:r>
          </a:p>
          <a:p>
            <a:endParaRPr lang="en-CA" dirty="0"/>
          </a:p>
          <a:p>
            <a:r>
              <a:rPr lang="en-CA" dirty="0"/>
              <a:t>“. . . The physical arises from the energetic. . . . Since the physical body arises </a:t>
            </a:r>
          </a:p>
          <a:p>
            <a:r>
              <a:rPr lang="en-CA" dirty="0"/>
              <a:t>out of the energy field, an imbalance or distortion in this field will eventually </a:t>
            </a:r>
          </a:p>
          <a:p>
            <a:r>
              <a:rPr lang="en-CA" dirty="0"/>
              <a:t>cause a disease in the physical body that it governs. Therefore, healing</a:t>
            </a:r>
          </a:p>
          <a:p>
            <a:r>
              <a:rPr lang="en-CA" dirty="0"/>
              <a:t>distortions in the field will bring about healing in the physical body.</a:t>
            </a:r>
          </a:p>
          <a:p>
            <a:endParaRPr lang="en-CA" dirty="0"/>
          </a:p>
          <a:p>
            <a:r>
              <a:rPr lang="en-CA" b="1" dirty="0"/>
              <a:t>Healing is a matter of learning how to heal the field by restructuring, </a:t>
            </a:r>
          </a:p>
          <a:p>
            <a:r>
              <a:rPr lang="en-CA" b="1" dirty="0"/>
              <a:t>balancing, and charging it</a:t>
            </a:r>
            <a:r>
              <a:rPr lang="en-CA" dirty="0"/>
              <a:t>”</a:t>
            </a:r>
            <a:r>
              <a:rPr lang="en-CA" b="1" dirty="0"/>
              <a:t> </a:t>
            </a:r>
          </a:p>
          <a:p>
            <a:endParaRPr lang="en-CA" dirty="0"/>
          </a:p>
          <a:p>
            <a:r>
              <a:rPr lang="en-CA" dirty="0"/>
              <a:t>													(1993, p.19)</a:t>
            </a:r>
          </a:p>
          <a:p>
            <a:endParaRPr lang="en-CA" dirty="0"/>
          </a:p>
          <a:p>
            <a:endParaRPr lang="en-CA" dirty="0"/>
          </a:p>
          <a:p>
            <a:pPr algn="ctr"/>
            <a:r>
              <a:rPr lang="en-CA" b="1" dirty="0"/>
              <a:t>Discussion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76406" y="6519683"/>
            <a:ext cx="14391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/>
              <a:t>©Kate Shelest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247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9976" y="1860606"/>
            <a:ext cx="959429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“Most traditional healing practices maintain that disease starts with an</a:t>
            </a:r>
          </a:p>
          <a:p>
            <a:r>
              <a:rPr lang="en-CA" dirty="0"/>
              <a:t>energetic imbalance such as a blockage or other irregularity in the energy</a:t>
            </a:r>
          </a:p>
          <a:p>
            <a:r>
              <a:rPr lang="en-CA" dirty="0"/>
              <a:t>flow through the body. </a:t>
            </a:r>
          </a:p>
          <a:p>
            <a:endParaRPr lang="en-CA" dirty="0"/>
          </a:p>
          <a:p>
            <a:r>
              <a:rPr lang="en-CA" dirty="0"/>
              <a:t>Modern CAM systems such as chiropractic, homeopathy, and classical osteopathy</a:t>
            </a:r>
          </a:p>
          <a:p>
            <a:r>
              <a:rPr lang="en-CA" dirty="0"/>
              <a:t>are also founded on principles of a vital force.</a:t>
            </a:r>
          </a:p>
          <a:p>
            <a:endParaRPr lang="en-CA" dirty="0"/>
          </a:p>
          <a:p>
            <a:r>
              <a:rPr lang="en-CA" b="1" dirty="0"/>
              <a:t>Therapeutics in these practices involves restoring or rebalancing the vital</a:t>
            </a:r>
          </a:p>
          <a:p>
            <a:r>
              <a:rPr lang="en-CA" b="1" dirty="0"/>
              <a:t>force to promote healing.</a:t>
            </a:r>
            <a:r>
              <a:rPr lang="en-CA" dirty="0"/>
              <a:t>”</a:t>
            </a:r>
          </a:p>
          <a:p>
            <a:endParaRPr lang="en-CA" dirty="0"/>
          </a:p>
          <a:p>
            <a:r>
              <a:rPr lang="en-CA" dirty="0"/>
              <a:t>							(Rubik, </a:t>
            </a:r>
            <a:r>
              <a:rPr lang="en-CA" dirty="0" err="1"/>
              <a:t>Meuhsam</a:t>
            </a:r>
            <a:r>
              <a:rPr lang="en-CA" dirty="0"/>
              <a:t>, </a:t>
            </a:r>
            <a:r>
              <a:rPr lang="en-CA" dirty="0" err="1"/>
              <a:t>Hammerschlag</a:t>
            </a:r>
            <a:r>
              <a:rPr lang="en-CA" dirty="0"/>
              <a:t> &amp; Jain, 2015, p. 9)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76406" y="6519683"/>
            <a:ext cx="14391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/>
              <a:t>©Kate Shelest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636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8272" y="1534602"/>
            <a:ext cx="768891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  <a:p>
            <a:r>
              <a:rPr lang="en-CA" sz="2000" dirty="0"/>
              <a:t>“. . . An integrative model of health and medicine appreciates the complexity of our biology, which can give rise to emergent phenomena that are not, in general, predictive from isolated parts. </a:t>
            </a:r>
          </a:p>
          <a:p>
            <a:endParaRPr lang="en-CA" sz="2000" b="1" dirty="0"/>
          </a:p>
          <a:p>
            <a:r>
              <a:rPr lang="en-CA" sz="2000" b="1" dirty="0"/>
              <a:t>Such a model also views healthcare from several perspectives beyond the molecular approach, including what has been called energy medicine</a:t>
            </a:r>
            <a:r>
              <a:rPr lang="en-CA" sz="2000" dirty="0"/>
              <a:t>.”</a:t>
            </a:r>
          </a:p>
          <a:p>
            <a:endParaRPr lang="en-CA" dirty="0"/>
          </a:p>
          <a:p>
            <a:r>
              <a:rPr lang="en-CA" dirty="0"/>
              <a:t>				</a:t>
            </a:r>
          </a:p>
          <a:p>
            <a:r>
              <a:rPr lang="en-CA" dirty="0"/>
              <a:t>			(Rubik, </a:t>
            </a:r>
            <a:r>
              <a:rPr lang="en-CA" dirty="0" err="1"/>
              <a:t>Meuhsam</a:t>
            </a:r>
            <a:r>
              <a:rPr lang="en-CA" dirty="0"/>
              <a:t>, </a:t>
            </a:r>
            <a:r>
              <a:rPr lang="en-CA" dirty="0" err="1"/>
              <a:t>Hammerschlag</a:t>
            </a:r>
            <a:r>
              <a:rPr lang="en-CA" dirty="0"/>
              <a:t> &amp; Jain, 2015, p. 8)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76406" y="6519683"/>
            <a:ext cx="14391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/>
              <a:t>©Kate Shelest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93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038" y="1804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1614116" y="516835"/>
            <a:ext cx="101379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WAVE FORMS</a:t>
            </a:r>
          </a:p>
          <a:p>
            <a:r>
              <a:rPr lang="en-CA" b="1" dirty="0"/>
              <a:t>“Every aspect of the universe is either a wave . . . or individual particle of energy” 																		(Brennan, 1993, p.39)</a:t>
            </a:r>
          </a:p>
          <a:p>
            <a:r>
              <a:rPr lang="en-CA" b="1" dirty="0"/>
              <a:t>Everything has a waveform pattern to it. </a:t>
            </a:r>
            <a:endParaRPr lang="en-CA" sz="2000" b="1" dirty="0"/>
          </a:p>
          <a:p>
            <a:pPr lvl="0"/>
            <a:r>
              <a:rPr lang="en-CA" dirty="0"/>
              <a:t>Even bones have a waveform energetic pattern that flows. </a:t>
            </a:r>
            <a:endParaRPr lang="en-CA" sz="2000" dirty="0"/>
          </a:p>
          <a:p>
            <a:pPr lvl="0"/>
            <a:r>
              <a:rPr lang="en-CA" dirty="0"/>
              <a:t>Being solid is only an illusion.</a:t>
            </a:r>
            <a:endParaRPr lang="en-CA" sz="2000" dirty="0"/>
          </a:p>
          <a:p>
            <a:pPr lvl="0"/>
            <a:endParaRPr lang="en-CA" dirty="0"/>
          </a:p>
          <a:p>
            <a:r>
              <a:rPr lang="en-CA" b="1" dirty="0"/>
              <a:t>Life involves situational stimuli. </a:t>
            </a:r>
            <a:endParaRPr lang="en-CA" sz="2000" b="1" dirty="0"/>
          </a:p>
          <a:p>
            <a:pPr lvl="0"/>
            <a:r>
              <a:rPr lang="en-CA" dirty="0"/>
              <a:t>These stimuli have waveform patterns to them. </a:t>
            </a:r>
            <a:endParaRPr lang="en-CA" sz="2000" dirty="0"/>
          </a:p>
          <a:p>
            <a:pPr lvl="0"/>
            <a:r>
              <a:rPr lang="en-CA" dirty="0"/>
              <a:t>The oscillations of the waveform patterns from situational stimuli affect our bodies down to the cellular level; over the short term and over the long term.</a:t>
            </a:r>
            <a:endParaRPr lang="en-CA" sz="2000" dirty="0"/>
          </a:p>
          <a:p>
            <a:pPr lvl="0"/>
            <a:endParaRPr lang="en-CA" dirty="0"/>
          </a:p>
          <a:p>
            <a:pPr lvl="0"/>
            <a:r>
              <a:rPr lang="en-CA" b="1" dirty="0"/>
              <a:t>These situational stimuli include everything that happens to us as we live our lives:</a:t>
            </a:r>
          </a:p>
          <a:p>
            <a:pPr lvl="0"/>
            <a:r>
              <a:rPr lang="en-CA" dirty="0"/>
              <a:t>	all of our relationships and what goes on in them – positive and negative; also 	physical, emotional, mental and spiritual stressors – positive and negative. </a:t>
            </a:r>
          </a:p>
          <a:p>
            <a:pPr lvl="0"/>
            <a:r>
              <a:rPr lang="en-CA" dirty="0"/>
              <a:t>													(adapted from Byrnes, 2018)</a:t>
            </a:r>
            <a:endParaRPr lang="en-CA" sz="2000" dirty="0"/>
          </a:p>
          <a:p>
            <a:pPr lvl="0" algn="ctr"/>
            <a:r>
              <a:rPr lang="en-CA" dirty="0"/>
              <a:t> “In nature, interacting waves usually have a mix of frequencies and phases” </a:t>
            </a:r>
          </a:p>
          <a:p>
            <a:pPr lvl="0" algn="ctr"/>
            <a:r>
              <a:rPr lang="en-CA" dirty="0"/>
              <a:t>(Oschman, 2016, p. 285). This can impact our Biofield in complex ways.</a:t>
            </a:r>
          </a:p>
          <a:p>
            <a:pPr lvl="0"/>
            <a:endParaRPr lang="en-CA" sz="2000" dirty="0"/>
          </a:p>
          <a:p>
            <a:pPr lvl="0" algn="ctr"/>
            <a:r>
              <a:rPr lang="en-CA" sz="2000" b="1" dirty="0"/>
              <a:t>Each waveform and electromagnetic field has a vibration/frequency/resonance.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76406" y="6519683"/>
            <a:ext cx="14391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/>
              <a:t>©Kate Shelest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559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2442" y="787782"/>
            <a:ext cx="963816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WAVE FORM ACTIVITY IMPACTING OUR ELECTROMAGNETIC/BIOFIELD</a:t>
            </a:r>
          </a:p>
          <a:p>
            <a:endParaRPr lang="en-CA" b="1" dirty="0"/>
          </a:p>
          <a:p>
            <a:r>
              <a:rPr lang="en-CA" b="1" dirty="0"/>
              <a:t>Internal &amp; External Sources</a:t>
            </a:r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various organs </a:t>
            </a:r>
            <a:r>
              <a:rPr lang="en-CA" b="1" i="1" dirty="0"/>
              <a:t>in</a:t>
            </a:r>
            <a:r>
              <a:rPr lang="en-CA" dirty="0"/>
              <a:t> the body produce </a:t>
            </a:r>
            <a:r>
              <a:rPr lang="en-CA" b="1" i="1" dirty="0"/>
              <a:t>measurable</a:t>
            </a:r>
            <a:r>
              <a:rPr lang="en-CA" dirty="0"/>
              <a:t> electrical/ electromagnetic fields </a:t>
            </a:r>
          </a:p>
          <a:p>
            <a:r>
              <a:rPr lang="en-CA" dirty="0"/>
              <a:t>	(e.g. EEG/ECG/MRI/SQUID magnetometer).</a:t>
            </a:r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i="1" dirty="0"/>
              <a:t>Biomedical research </a:t>
            </a:r>
            <a:r>
              <a:rPr lang="en-CA" dirty="0"/>
              <a:t>has explored “the use of pulsing magnetic fields originating</a:t>
            </a:r>
          </a:p>
          <a:p>
            <a:r>
              <a:rPr lang="en-CA" dirty="0"/>
              <a:t>	</a:t>
            </a:r>
            <a:r>
              <a:rPr lang="en-CA" b="1" i="1" dirty="0"/>
              <a:t>outside</a:t>
            </a:r>
            <a:r>
              <a:rPr lang="en-CA" dirty="0"/>
              <a:t> the organism to induce microcurrents within tissues to stimulate healing” 	(Oschman, 2016, p. 271); the “pulsing magnetic fields are particularly effective” 	(Oschman, 2000, p. 218).</a:t>
            </a:r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i="1" dirty="0"/>
              <a:t>“ . . . pulsing magnetic fields can also be emitted from the human hand </a:t>
            </a:r>
            <a:r>
              <a:rPr lang="en-CA" dirty="0"/>
              <a:t>under </a:t>
            </a:r>
          </a:p>
          <a:p>
            <a:r>
              <a:rPr lang="en-CA" dirty="0"/>
              <a:t>	certain conditions. These natural emissions sweep . . . through a range of </a:t>
            </a:r>
          </a:p>
          <a:p>
            <a:r>
              <a:rPr lang="en-CA" dirty="0"/>
              <a:t>	frequencies with demonstrated therapeutic effectiveness.” These pulses are </a:t>
            </a:r>
          </a:p>
          <a:p>
            <a:r>
              <a:rPr lang="en-CA" i="1" dirty="0"/>
              <a:t>	influenced</a:t>
            </a:r>
            <a:r>
              <a:rPr lang="en-CA" dirty="0"/>
              <a:t> by geophysical rhythms which can </a:t>
            </a:r>
            <a:r>
              <a:rPr lang="en-CA" i="1" dirty="0"/>
              <a:t>entrain</a:t>
            </a:r>
            <a:r>
              <a:rPr lang="en-CA" dirty="0"/>
              <a:t> brain waves and other </a:t>
            </a:r>
          </a:p>
          <a:p>
            <a:r>
              <a:rPr lang="en-CA" dirty="0"/>
              <a:t>	biological rhythms. (Oschman, 2016, p. 271).</a:t>
            </a:r>
          </a:p>
          <a:p>
            <a:endParaRPr lang="en-CA" dirty="0"/>
          </a:p>
          <a:p>
            <a:pPr algn="ctr"/>
            <a:r>
              <a:rPr lang="en-CA" dirty="0"/>
              <a:t>This reflects the concept that living systems will respond to and are impacted by 								external energy fields. 																		(</a:t>
            </a:r>
            <a:r>
              <a:rPr lang="en-CA" sz="1600" dirty="0"/>
              <a:t>Oschman 2016, Chapter 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5376406" y="6519683"/>
            <a:ext cx="14391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/>
              <a:t>©Kate Shelest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191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3285" y="518040"/>
            <a:ext cx="1042381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b="1" dirty="0"/>
              <a:t>EXAMPLES CONT. …</a:t>
            </a:r>
          </a:p>
          <a:p>
            <a:pPr lvl="1"/>
            <a:endParaRPr lang="en-CA" b="1" dirty="0"/>
          </a:p>
          <a:p>
            <a:pPr lvl="1"/>
            <a:r>
              <a:rPr lang="en-CA" b="1" dirty="0"/>
              <a:t>Geomagnetic Storms/Solar &amp; Lunar Activity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a variety of physical &amp; behavioural physical disturbances . . . “are statistically related </a:t>
            </a:r>
          </a:p>
          <a:p>
            <a:pPr lvl="1"/>
            <a:r>
              <a:rPr lang="en-CA" dirty="0"/>
              <a:t>	to disturbances in the Earth’s electromagnetic field . . .”(Oschman, 2016, pp.260-61).</a:t>
            </a:r>
            <a:endParaRPr lang="en-CA" b="1" dirty="0"/>
          </a:p>
          <a:p>
            <a:pPr lvl="1"/>
            <a:endParaRPr lang="en-CA" b="1" dirty="0"/>
          </a:p>
          <a:p>
            <a:pPr lvl="1"/>
            <a:r>
              <a:rPr lang="en-CA" b="1" dirty="0"/>
              <a:t>Schumann Resonance</a:t>
            </a:r>
            <a:r>
              <a:rPr lang="en-CA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“An important geophysical phenomenon . . . provides a physical link between</a:t>
            </a:r>
          </a:p>
          <a:p>
            <a:pPr lvl="1"/>
            <a:r>
              <a:rPr lang="en-CA" dirty="0"/>
              <a:t>	solar, lunar, planetary and other celestial rhythms and human physiology” 	(Oschman, 2016, p. 258).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energy for this is provided by cloud-to-ground lightening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resonance detected as electric </a:t>
            </a:r>
            <a:r>
              <a:rPr lang="en-CA" i="1" dirty="0"/>
              <a:t>or</a:t>
            </a:r>
            <a:r>
              <a:rPr lang="en-CA" dirty="0"/>
              <a:t> magnetic </a:t>
            </a:r>
            <a:r>
              <a:rPr lang="en-CA" b="1" i="1" dirty="0"/>
              <a:t>micro-pulsations </a:t>
            </a:r>
            <a:r>
              <a:rPr lang="en-CA" dirty="0"/>
              <a:t>(7-10 </a:t>
            </a:r>
            <a:r>
              <a:rPr lang="en-CA" dirty="0" err="1"/>
              <a:t>hz</a:t>
            </a:r>
            <a:r>
              <a:rPr lang="en-CA" dirty="0"/>
              <a:t>) </a:t>
            </a:r>
            <a:endParaRPr lang="en-CA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penetrates the Biofield and interacts with our biological rhythms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corresponds to the average brain wave frequency of humans.</a:t>
            </a:r>
            <a:endParaRPr lang="en-CA" sz="2000" dirty="0"/>
          </a:p>
          <a:p>
            <a:pPr lvl="1"/>
            <a:endParaRPr lang="en-CA" b="1" dirty="0"/>
          </a:p>
          <a:p>
            <a:pPr lvl="1"/>
            <a:r>
              <a:rPr lang="en-CA" b="1" dirty="0"/>
              <a:t>Environmental Sources: Natural and Man-made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microwaves, soundwaves (noise), lights, people (extroverts), cellphones, infra 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see Oschman Chapter 16 (2016):  “The Electromagnetic Environment”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lvl="1"/>
            <a:r>
              <a:rPr lang="en-CA" b="1" dirty="0"/>
              <a:t>Long Term Effects</a:t>
            </a:r>
          </a:p>
          <a:p>
            <a:pPr lvl="1"/>
            <a:r>
              <a:rPr lang="en-CA" dirty="0"/>
              <a:t>“ . . . We simply will not know the long-term effects of electromagnetic technologies</a:t>
            </a:r>
          </a:p>
          <a:p>
            <a:pPr lvl="1"/>
            <a:r>
              <a:rPr lang="en-CA" dirty="0"/>
              <a:t>	for several generations” (Oschman, 2016, p. 290).</a:t>
            </a:r>
          </a:p>
          <a:p>
            <a:pPr lvl="1"/>
            <a:endParaRPr lang="en-CA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376406" y="6519683"/>
            <a:ext cx="14391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/>
              <a:t>©Kate Shelest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677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43000"/>
            <a:ext cx="4572000" cy="4572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97579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12757</TotalTime>
  <Words>2587</Words>
  <Application>Microsoft Office PowerPoint</Application>
  <PresentationFormat>Widescreen</PresentationFormat>
  <Paragraphs>319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Book Antiqua</vt:lpstr>
      <vt:lpstr>Calibri</vt:lpstr>
      <vt:lpstr>Century Gothic</vt:lpstr>
      <vt:lpstr>Times New Roman</vt:lpstr>
      <vt:lpstr>Wingdings 3</vt:lpstr>
      <vt:lpstr>Wisp</vt:lpstr>
      <vt:lpstr>Wave Forms &amp; Modulation: Introduction</vt:lpstr>
      <vt:lpstr>Learning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Entrainment or Sync</vt:lpstr>
      <vt:lpstr>Cont. …</vt:lpstr>
      <vt:lpstr>PowerPoint Presentation</vt:lpstr>
      <vt:lpstr>PowerPoint Presentation</vt:lpstr>
      <vt:lpstr>PowerPoint Presentation</vt:lpstr>
      <vt:lpstr>Coherence</vt:lpstr>
      <vt:lpstr>The Living Matrix as a Vehicle for Healing</vt:lpstr>
      <vt:lpstr>PowerPoint Presentation</vt:lpstr>
      <vt:lpstr>PowerPoint Presentation</vt:lpstr>
      <vt:lpstr>PowerPoint Presentation</vt:lpstr>
      <vt:lpstr>Intention</vt:lpstr>
      <vt:lpstr>Wave Forms &amp; Modulation  </vt:lpstr>
      <vt:lpstr>Paradigm Shifts = Research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 Modulation</dc:title>
  <dc:creator>Darcey &amp; Kate</dc:creator>
  <cp:lastModifiedBy>Kate Shelest</cp:lastModifiedBy>
  <cp:revision>522</cp:revision>
  <cp:lastPrinted>2019-01-10T16:34:46Z</cp:lastPrinted>
  <dcterms:created xsi:type="dcterms:W3CDTF">2018-11-21T04:37:42Z</dcterms:created>
  <dcterms:modified xsi:type="dcterms:W3CDTF">2025-03-05T19:12:43Z</dcterms:modified>
</cp:coreProperties>
</file>